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14" r:id="rId2"/>
    <p:sldId id="316" r:id="rId3"/>
    <p:sldId id="293" r:id="rId4"/>
    <p:sldId id="257" r:id="rId5"/>
    <p:sldId id="287" r:id="rId6"/>
    <p:sldId id="258" r:id="rId7"/>
    <p:sldId id="290" r:id="rId8"/>
    <p:sldId id="289" r:id="rId9"/>
    <p:sldId id="295" r:id="rId10"/>
    <p:sldId id="292" r:id="rId11"/>
    <p:sldId id="298" r:id="rId12"/>
    <p:sldId id="310" r:id="rId13"/>
    <p:sldId id="311" r:id="rId14"/>
    <p:sldId id="330" r:id="rId15"/>
    <p:sldId id="334" r:id="rId16"/>
    <p:sldId id="333" r:id="rId17"/>
    <p:sldId id="337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31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629" y="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MW</a:t>
            </a:r>
            <a:endParaRPr lang="en-US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973291525518674E-2"/>
          <c:y val="0.17926558694252362"/>
          <c:w val="0.78422408136482935"/>
          <c:h val="0.8207342519685040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المائي</c:v>
                </c:pt>
                <c:pt idx="1">
                  <c:v>الحراري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1915</c:v>
                </c:pt>
                <c:pt idx="1">
                  <c:v>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1-4A69-80C5-848680D5AF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2545306488679282"/>
          <c:y val="0.30101887016030177"/>
          <c:w val="0.16586427875471058"/>
          <c:h val="0.229498729423530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3729 MW</a:t>
            </a:r>
            <a:endParaRPr lang="en-US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المائي</c:v>
                </c:pt>
                <c:pt idx="1">
                  <c:v>بخارية</c:v>
                </c:pt>
                <c:pt idx="2">
                  <c:v>دورة مركبة</c:v>
                </c:pt>
                <c:pt idx="3">
                  <c:v>غازية</c:v>
                </c:pt>
                <c:pt idx="4">
                  <c:v>ديزل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1915</c:v>
                </c:pt>
                <c:pt idx="1">
                  <c:v>990</c:v>
                </c:pt>
                <c:pt idx="2">
                  <c:v>469</c:v>
                </c:pt>
                <c:pt idx="3">
                  <c:v>195</c:v>
                </c:pt>
                <c:pt idx="4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C2-4D35-AD7D-4661D29F4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المائي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5E-2"/>
                  <c:y val="-0.375000000000000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08-4DCC-B96C-B7B8C34654A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10207.1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08-4DCC-B96C-B7B8C34654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الحراري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3.1250000000000076E-2"/>
                  <c:y val="-0.27500000000000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08-4DCC-B96C-B7B8C34654A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1">
                  <c:v>6194.71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08-4DCC-B96C-B7B8C34654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9204608"/>
        <c:axId val="69210496"/>
        <c:axId val="0"/>
      </c:bar3DChart>
      <c:catAx>
        <c:axId val="6920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9210496"/>
        <c:crosses val="autoZero"/>
        <c:auto val="1"/>
        <c:lblAlgn val="ctr"/>
        <c:lblOffset val="100"/>
        <c:noMultiLvlLbl val="0"/>
      </c:catAx>
      <c:valAx>
        <c:axId val="69210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2046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rtl="1">
              <a:defRPr/>
            </a:pPr>
            <a:r>
              <a:rPr lang="ar-SA" dirty="0" smtClean="0"/>
              <a:t>الطاقة المولدة </a:t>
            </a:r>
            <a:r>
              <a:rPr lang="en-US" dirty="0" smtClean="0"/>
              <a:t>GWH</a:t>
            </a:r>
            <a:endParaRPr lang="en-US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5673351377952771"/>
          <c:w val="0.64517404855643301"/>
          <c:h val="0.7032987204724410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10207.7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3F-43D0-B0C8-F246CFD7459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بخارية</c:v>
                </c:pt>
                <c:pt idx="1">
                  <c:v>غازية</c:v>
                </c:pt>
                <c:pt idx="2">
                  <c:v>دورة مركبة</c:v>
                </c:pt>
                <c:pt idx="3">
                  <c:v>ديزل</c:v>
                </c:pt>
                <c:pt idx="4">
                  <c:v>مائي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4248.5</c:v>
                </c:pt>
                <c:pt idx="1">
                  <c:v>296.98999999999899</c:v>
                </c:pt>
                <c:pt idx="2">
                  <c:v>1325.1</c:v>
                </c:pt>
                <c:pt idx="3">
                  <c:v>324.12</c:v>
                </c:pt>
                <c:pt idx="4">
                  <c:v>9346.8699999999299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3F-43D0-B0C8-F246CFD745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9448441601050113"/>
          <c:y val="0.15717027559055119"/>
          <c:w val="0.20134891732283491"/>
          <c:h val="0.6149249507874016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17293.58  G </a:t>
            </a:r>
            <a:r>
              <a:rPr lang="en-US" dirty="0"/>
              <a:t>W H</a:t>
            </a:r>
          </a:p>
        </c:rich>
      </c:tx>
      <c:layout>
        <c:manualLayout>
          <c:xMode val="edge"/>
          <c:yMode val="edge"/>
          <c:x val="0.43465108267716535"/>
          <c:y val="1.8749999999999999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 W H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7FB2-45B0-BA04-C5AAE6576D90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7FB2-45B0-BA04-C5AAE6576D90}"/>
              </c:ext>
            </c:extLst>
          </c:dPt>
          <c:dLbls>
            <c:dLbl>
              <c:idx val="0"/>
              <c:layout>
                <c:manualLayout>
                  <c:x val="-8.3331692913385824E-2"/>
                  <c:y val="-8.3868356299212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B2-45B0-BA04-C5AAE6576D90}"/>
                </c:ext>
              </c:extLst>
            </c:dLbl>
            <c:dLbl>
              <c:idx val="1"/>
              <c:layout>
                <c:manualLayout>
                  <c:x val="9.947506561679793E-4"/>
                  <c:y val="-0.32313435039370081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10207.7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B2-45B0-BA04-C5AAE6576D9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حراري</c:v>
                </c:pt>
                <c:pt idx="1">
                  <c:v>مائي</c:v>
                </c:pt>
                <c:pt idx="2">
                  <c:v>مستوردة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6194.71</c:v>
                </c:pt>
                <c:pt idx="1">
                  <c:v>9346.7800000000007</c:v>
                </c:pt>
                <c:pt idx="2">
                  <c:v>891.8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B2-45B0-BA04-C5AAE6576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GWH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125"/>
                  <c:y val="-0.228125000000000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11-4D15-AC60-C8C149DEDBD4}"/>
                </c:ext>
              </c:extLst>
            </c:dLbl>
            <c:dLbl>
              <c:idx val="1"/>
              <c:layout>
                <c:manualLayout>
                  <c:x val="0.16666666666666666"/>
                  <c:y val="-0.35312500000000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11-4D15-AC60-C8C149DEDB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2009</c:v>
                </c:pt>
                <c:pt idx="1">
                  <c:v>2017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6372</c:v>
                </c:pt>
                <c:pt idx="1">
                  <c:v>16402.41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11-4D15-AC60-C8C149DED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0997504"/>
        <c:axId val="70999040"/>
        <c:axId val="0"/>
      </c:bar3DChart>
      <c:catAx>
        <c:axId val="70997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0999040"/>
        <c:crosses val="autoZero"/>
        <c:auto val="1"/>
        <c:lblAlgn val="ctr"/>
        <c:lblOffset val="100"/>
        <c:noMultiLvlLbl val="0"/>
      </c:catAx>
      <c:valAx>
        <c:axId val="70999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9975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916666666666672E-2"/>
          <c:y val="6.8750000000000019E-2"/>
          <c:w val="0.79669274934383205"/>
          <c:h val="0.9312500000000000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dLbl>
              <c:idx val="3"/>
              <c:tx>
                <c:rich>
                  <a:bodyPr/>
                  <a:lstStyle/>
                  <a:p>
                    <a:r>
                      <a:rPr lang="en-US" b="1" smtClean="0"/>
                      <a:t>2754.87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16-4550-9B97-BEE83B3001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سكنى</c:v>
                </c:pt>
                <c:pt idx="1">
                  <c:v>تجاري</c:v>
                </c:pt>
                <c:pt idx="2">
                  <c:v>صناعى</c:v>
                </c:pt>
                <c:pt idx="3">
                  <c:v>اخري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7352.51</c:v>
                </c:pt>
                <c:pt idx="1">
                  <c:v>1568.31</c:v>
                </c:pt>
                <c:pt idx="2">
                  <c:v>2003.3799999999999</c:v>
                </c:pt>
                <c:pt idx="3">
                  <c:v>2754.8700000000003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16-4550-9B97-BEE83B3001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9890748031496058E-2"/>
          <c:w val="0.79669274934383205"/>
          <c:h val="0.8207342519685070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bubble3D val="0"/>
            <c:explosion val="10"/>
            <c:extLst>
              <c:ext xmlns:c16="http://schemas.microsoft.com/office/drawing/2014/chart" uri="{C3380CC4-5D6E-409C-BE32-E72D297353CC}">
                <c16:uniqueId val="{00000000-BDC3-463E-8D38-4096511F10CC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C3-463E-8D38-4096511F10CC}"/>
                </c:ext>
              </c:extLst>
            </c:dLbl>
            <c:dLbl>
              <c:idx val="1"/>
              <c:layout>
                <c:manualLayout>
                  <c:x val="-2.7659940944881889E-2"/>
                  <c:y val="2.9047736220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C3-463E-8D38-4096511F10C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C3-463E-8D38-4096511F10CC}"/>
                </c:ext>
              </c:extLst>
            </c:dLbl>
            <c:dLbl>
              <c:idx val="3"/>
              <c:layout>
                <c:manualLayout>
                  <c:x val="0.10857267060367454"/>
                  <c:y val="3.3723671259842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C3-463E-8D38-4096511F10C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سكنى</c:v>
                </c:pt>
                <c:pt idx="1">
                  <c:v>تجاري</c:v>
                </c:pt>
                <c:pt idx="2">
                  <c:v>صناعى</c:v>
                </c:pt>
                <c:pt idx="3">
                  <c:v>اخري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2248520</c:v>
                </c:pt>
                <c:pt idx="1">
                  <c:v>255990</c:v>
                </c:pt>
                <c:pt idx="2">
                  <c:v>12220</c:v>
                </c:pt>
                <c:pt idx="3">
                  <c:v>88270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C3-463E-8D38-4096511F10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G W H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0-8800-443D-8DC2-11A2888C2AC8}"/>
              </c:ext>
            </c:extLst>
          </c:dPt>
          <c:dLbls>
            <c:dLbl>
              <c:idx val="0"/>
              <c:layout>
                <c:manualLayout>
                  <c:x val="4.791666666666667E-2"/>
                  <c:y val="-4.6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00-443D-8DC2-11A2888C2AC8}"/>
                </c:ext>
              </c:extLst>
            </c:dLbl>
            <c:dLbl>
              <c:idx val="1"/>
              <c:layout>
                <c:manualLayout>
                  <c:x val="6.0416666666666743E-2"/>
                  <c:y val="-3.4375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00-443D-8DC2-11A2888C2A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2017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24496</c:v>
                </c:pt>
                <c:pt idx="1">
                  <c:v>16402.41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00-443D-8DC2-11A2888C2A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370624"/>
        <c:axId val="71372160"/>
        <c:axId val="0"/>
      </c:bar3DChart>
      <c:catAx>
        <c:axId val="7137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372160"/>
        <c:crosses val="autoZero"/>
        <c:auto val="1"/>
        <c:lblAlgn val="ctr"/>
        <c:lblOffset val="100"/>
        <c:noMultiLvlLbl val="0"/>
      </c:catAx>
      <c:valAx>
        <c:axId val="71372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3706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531231-8D9B-4C0E-9E7D-6714617B49B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80D4EF-D9E5-4FE0-9BD6-6C31DCE80D74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ar-SA" sz="2000" b="1" dirty="0" smtClean="0"/>
            <a:t>استغلال مصادر الطاقات المتجددة في توليد الكهرباء </a:t>
          </a:r>
          <a:endParaRPr lang="en-US" sz="2000" b="1" dirty="0"/>
        </a:p>
      </dgm:t>
    </dgm:pt>
    <dgm:pt modelId="{DF91B61B-D4B7-4B60-8C85-36D87FCB5FFC}" type="parTrans" cxnId="{56713B27-553D-4B92-80CF-877FBD8DC172}">
      <dgm:prSet/>
      <dgm:spPr/>
      <dgm:t>
        <a:bodyPr/>
        <a:lstStyle/>
        <a:p>
          <a:endParaRPr lang="en-US"/>
        </a:p>
      </dgm:t>
    </dgm:pt>
    <dgm:pt modelId="{F137CC28-27FF-4CDB-8F4B-1469912FB8D4}" type="sibTrans" cxnId="{56713B27-553D-4B92-80CF-877FBD8DC172}">
      <dgm:prSet/>
      <dgm:spPr/>
      <dgm:t>
        <a:bodyPr/>
        <a:lstStyle/>
        <a:p>
          <a:endParaRPr lang="en-US"/>
        </a:p>
      </dgm:t>
    </dgm:pt>
    <dgm:pt modelId="{0821700B-E898-409A-8945-90D35E351BB8}">
      <dgm:prSet phldrT="[Text]" custT="1"/>
      <dgm:spPr>
        <a:solidFill>
          <a:srgbClr val="00B0F0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endParaRPr lang="ar-SA" sz="2000" dirty="0" smtClean="0"/>
        </a:p>
        <a:p>
          <a:pPr rtl="1"/>
          <a:r>
            <a:rPr lang="en-US" sz="2000" b="1" dirty="0" smtClean="0">
              <a:solidFill>
                <a:srgbClr val="FF0000"/>
              </a:solidFill>
            </a:rPr>
            <a:t>100</a:t>
          </a:r>
          <a:r>
            <a:rPr lang="ar-SA" sz="2000" dirty="0" smtClean="0"/>
            <a:t>ميقاواط </a:t>
          </a:r>
        </a:p>
        <a:p>
          <a:pPr rtl="1"/>
          <a:r>
            <a:rPr lang="ar-SA" sz="2000" dirty="0" smtClean="0"/>
            <a:t>طاقة رياح</a:t>
          </a:r>
        </a:p>
        <a:p>
          <a:pPr rtl="1"/>
          <a:r>
            <a:rPr lang="ar-SA" sz="2000" dirty="0" smtClean="0">
              <a:solidFill>
                <a:srgbClr val="FF0000"/>
              </a:solidFill>
            </a:rPr>
            <a:t>(</a:t>
          </a:r>
          <a:r>
            <a:rPr lang="en-US" sz="2000" b="1" dirty="0" smtClean="0">
              <a:solidFill>
                <a:srgbClr val="FF0000"/>
              </a:solidFill>
            </a:rPr>
            <a:t>200</a:t>
          </a:r>
          <a:r>
            <a:rPr lang="ar-SA" sz="2000" dirty="0" smtClean="0"/>
            <a:t>ميقاواط طاقة شمسية</a:t>
          </a:r>
        </a:p>
        <a:p>
          <a:pPr rtl="1"/>
          <a:endParaRPr lang="en-US" sz="2000" dirty="0"/>
        </a:p>
      </dgm:t>
    </dgm:pt>
    <dgm:pt modelId="{0DCFBB9E-5B2E-43C2-9658-BC6724ACFCDA}" type="parTrans" cxnId="{72639194-CEB1-4C82-AEFF-D2FEC739F465}">
      <dgm:prSet/>
      <dgm:spPr/>
      <dgm:t>
        <a:bodyPr/>
        <a:lstStyle/>
        <a:p>
          <a:endParaRPr lang="en-US"/>
        </a:p>
      </dgm:t>
    </dgm:pt>
    <dgm:pt modelId="{C9906E97-02EC-408C-A8CB-EDD79B4CBB73}" type="sibTrans" cxnId="{72639194-CEB1-4C82-AEFF-D2FEC739F465}">
      <dgm:prSet/>
      <dgm:spPr/>
      <dgm:t>
        <a:bodyPr/>
        <a:lstStyle/>
        <a:p>
          <a:endParaRPr lang="en-US"/>
        </a:p>
      </dgm:t>
    </dgm:pt>
    <dgm:pt modelId="{C08E4D5E-DFF0-4D8F-8DC7-7580805B9FF5}">
      <dgm:prSet phldrT="[Text]" custT="1"/>
      <dgm:spPr>
        <a:solidFill>
          <a:srgbClr val="0070C0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ar-SA" sz="2000" b="1" dirty="0" smtClean="0">
              <a:solidFill>
                <a:schemeClr val="bg1"/>
              </a:solidFill>
            </a:rPr>
            <a:t>  </a:t>
          </a:r>
          <a:r>
            <a:rPr lang="en-US" sz="2000" b="1" dirty="0" smtClean="0">
              <a:solidFill>
                <a:schemeClr val="bg1"/>
              </a:solidFill>
            </a:rPr>
            <a:t>430</a:t>
          </a:r>
          <a:r>
            <a:rPr lang="ar-SA" sz="2000" b="1" dirty="0" smtClean="0">
              <a:solidFill>
                <a:schemeClr val="bg1"/>
              </a:solidFill>
            </a:rPr>
            <a:t> مليون دولار</a:t>
          </a:r>
          <a:endParaRPr lang="en-US" sz="2000" b="1" dirty="0">
            <a:solidFill>
              <a:schemeClr val="bg1"/>
            </a:solidFill>
          </a:endParaRPr>
        </a:p>
      </dgm:t>
    </dgm:pt>
    <dgm:pt modelId="{3AB1AFEB-DF02-4932-B669-4A0D96D3448E}" type="parTrans" cxnId="{2B3AD1EA-BBBF-4375-9C42-2D954FB4BE2F}">
      <dgm:prSet/>
      <dgm:spPr/>
      <dgm:t>
        <a:bodyPr/>
        <a:lstStyle/>
        <a:p>
          <a:endParaRPr lang="en-US"/>
        </a:p>
      </dgm:t>
    </dgm:pt>
    <dgm:pt modelId="{4C35E937-7075-41BB-9171-01039468AD5E}" type="sibTrans" cxnId="{2B3AD1EA-BBBF-4375-9C42-2D954FB4BE2F}">
      <dgm:prSet/>
      <dgm:spPr/>
      <dgm:t>
        <a:bodyPr/>
        <a:lstStyle/>
        <a:p>
          <a:endParaRPr lang="en-US"/>
        </a:p>
      </dgm:t>
    </dgm:pt>
    <dgm:pt modelId="{39016E94-DE3E-4203-9765-146EC173594A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ar-SA" sz="2000" b="1" dirty="0" smtClean="0"/>
            <a:t>رفع القدرة الانتاجية من </a:t>
          </a:r>
          <a:r>
            <a:rPr lang="en-US" sz="2000" b="1" dirty="0" smtClean="0">
              <a:solidFill>
                <a:srgbClr val="FF0000"/>
              </a:solidFill>
            </a:rPr>
            <a:t>3729</a:t>
          </a:r>
          <a:r>
            <a:rPr lang="ar-SA" sz="2000" b="1" dirty="0" smtClean="0"/>
            <a:t> الي </a:t>
          </a:r>
          <a:r>
            <a:rPr lang="en-US" sz="2000" b="1" dirty="0" smtClean="0">
              <a:solidFill>
                <a:srgbClr val="FF0000"/>
              </a:solidFill>
            </a:rPr>
            <a:t>5400</a:t>
          </a:r>
          <a:r>
            <a:rPr lang="ar-SA" sz="2000" b="1" dirty="0" smtClean="0"/>
            <a:t>ميقاواط</a:t>
          </a:r>
          <a:endParaRPr lang="en-US" sz="2000" b="1" dirty="0"/>
        </a:p>
      </dgm:t>
    </dgm:pt>
    <dgm:pt modelId="{9FAF63E2-1262-45BF-86D1-C3308F916DD2}" type="parTrans" cxnId="{A6DA8190-C1F7-42A9-A281-B978636A5B36}">
      <dgm:prSet/>
      <dgm:spPr/>
      <dgm:t>
        <a:bodyPr/>
        <a:lstStyle/>
        <a:p>
          <a:endParaRPr lang="en-US"/>
        </a:p>
      </dgm:t>
    </dgm:pt>
    <dgm:pt modelId="{B3A75561-526E-4963-B303-4C0E4FB68B27}" type="sibTrans" cxnId="{A6DA8190-C1F7-42A9-A281-B978636A5B36}">
      <dgm:prSet/>
      <dgm:spPr/>
      <dgm:t>
        <a:bodyPr/>
        <a:lstStyle/>
        <a:p>
          <a:endParaRPr lang="en-US"/>
        </a:p>
      </dgm:t>
    </dgm:pt>
    <dgm:pt modelId="{F6A6D81E-1103-485A-928B-049CFFDC0F01}">
      <dgm:prSet phldrT="[Text]" custT="1"/>
      <dgm:spPr>
        <a:solidFill>
          <a:srgbClr val="0070C0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en-US" sz="2000" b="1" dirty="0" smtClean="0">
              <a:solidFill>
                <a:schemeClr val="bg1"/>
              </a:solidFill>
            </a:rPr>
            <a:t>1,899 </a:t>
          </a:r>
          <a:r>
            <a:rPr lang="ar-SA" sz="2000" b="1" dirty="0" smtClean="0">
              <a:solidFill>
                <a:schemeClr val="bg1"/>
              </a:solidFill>
            </a:rPr>
            <a:t> مليون دولار</a:t>
          </a:r>
          <a:endParaRPr lang="en-US" sz="2000" b="1" dirty="0">
            <a:solidFill>
              <a:schemeClr val="bg1"/>
            </a:solidFill>
          </a:endParaRPr>
        </a:p>
      </dgm:t>
    </dgm:pt>
    <dgm:pt modelId="{2B49DB4D-DD04-46F0-B4D5-9FA6925F6701}" type="parTrans" cxnId="{11196CF9-7B0B-45E2-BAF3-4D60590E8031}">
      <dgm:prSet/>
      <dgm:spPr/>
      <dgm:t>
        <a:bodyPr/>
        <a:lstStyle/>
        <a:p>
          <a:endParaRPr lang="en-US"/>
        </a:p>
      </dgm:t>
    </dgm:pt>
    <dgm:pt modelId="{696268AD-BAE6-4CB2-BF72-F01059E75E07}" type="sibTrans" cxnId="{11196CF9-7B0B-45E2-BAF3-4D60590E8031}">
      <dgm:prSet/>
      <dgm:spPr/>
      <dgm:t>
        <a:bodyPr/>
        <a:lstStyle/>
        <a:p>
          <a:endParaRPr lang="en-US"/>
        </a:p>
      </dgm:t>
    </dgm:pt>
    <dgm:pt modelId="{62BB1C28-D55B-4351-82C4-DC311E0210BE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ar-SA" sz="2000" b="1" dirty="0" smtClean="0">
              <a:solidFill>
                <a:schemeClr val="bg1"/>
              </a:solidFill>
            </a:rPr>
            <a:t>التوسع في شبكتي النقل والتوزيع. يتمديد الشبكات "بمختلف مستويات الجهد" </a:t>
          </a:r>
          <a:endParaRPr lang="en-US" sz="2000" b="1" dirty="0">
            <a:solidFill>
              <a:schemeClr val="bg1"/>
            </a:solidFill>
          </a:endParaRPr>
        </a:p>
      </dgm:t>
    </dgm:pt>
    <dgm:pt modelId="{E80390EC-E8EB-4D03-9935-5FE3C20C8E1B}" type="parTrans" cxnId="{1FCE4E74-9322-4478-B756-5DB098024243}">
      <dgm:prSet/>
      <dgm:spPr/>
      <dgm:t>
        <a:bodyPr/>
        <a:lstStyle/>
        <a:p>
          <a:endParaRPr lang="en-US"/>
        </a:p>
      </dgm:t>
    </dgm:pt>
    <dgm:pt modelId="{FD58A6D3-8118-4A32-9FFD-3B253EDC0182}" type="sibTrans" cxnId="{1FCE4E74-9322-4478-B756-5DB098024243}">
      <dgm:prSet/>
      <dgm:spPr/>
      <dgm:t>
        <a:bodyPr/>
        <a:lstStyle/>
        <a:p>
          <a:endParaRPr lang="en-US"/>
        </a:p>
      </dgm:t>
    </dgm:pt>
    <dgm:pt modelId="{FE182F2F-8F78-4763-A353-99210629B773}">
      <dgm:prSet phldrT="[Text]" custT="1"/>
      <dgm:spPr>
        <a:solidFill>
          <a:srgbClr val="00B0F0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ar-SA" sz="2000" dirty="0" smtClean="0"/>
            <a:t>خطوط نقل وتوزيع</a:t>
          </a:r>
        </a:p>
        <a:p>
          <a:pPr rtl="1"/>
          <a:r>
            <a:rPr lang="ar-SA" sz="2000" dirty="0" smtClean="0"/>
            <a:t>زيادة شبكات وخطوط التوزيع بنسبة </a:t>
          </a:r>
          <a:r>
            <a:rPr lang="en-US" sz="2000" b="1" dirty="0" smtClean="0">
              <a:solidFill>
                <a:srgbClr val="FF0000"/>
              </a:solidFill>
            </a:rPr>
            <a:t>28</a:t>
          </a:r>
          <a:r>
            <a:rPr lang="ar-SA" sz="2000" b="1" dirty="0" smtClean="0">
              <a:solidFill>
                <a:srgbClr val="FF0000"/>
              </a:solidFill>
            </a:rPr>
            <a:t>%.</a:t>
          </a:r>
          <a:r>
            <a:rPr lang="ar-SA" sz="2000" dirty="0" smtClean="0"/>
            <a:t>تقليل الفاقد</a:t>
          </a:r>
        </a:p>
      </dgm:t>
    </dgm:pt>
    <dgm:pt modelId="{B96C5C58-BE45-43D6-805C-452604149278}" type="parTrans" cxnId="{4E08390C-58D0-43AB-8C40-4392741FC900}">
      <dgm:prSet/>
      <dgm:spPr/>
      <dgm:t>
        <a:bodyPr/>
        <a:lstStyle/>
        <a:p>
          <a:endParaRPr lang="en-US"/>
        </a:p>
      </dgm:t>
    </dgm:pt>
    <dgm:pt modelId="{096EB165-881A-4129-9D1B-930CA7220E3A}" type="sibTrans" cxnId="{4E08390C-58D0-43AB-8C40-4392741FC900}">
      <dgm:prSet/>
      <dgm:spPr/>
      <dgm:t>
        <a:bodyPr/>
        <a:lstStyle/>
        <a:p>
          <a:endParaRPr lang="en-US"/>
        </a:p>
      </dgm:t>
    </dgm:pt>
    <dgm:pt modelId="{5EB479FD-2D0A-4C29-A0A9-EE2816127081}">
      <dgm:prSet phldrT="[Text]" custT="1"/>
      <dgm:spPr>
        <a:solidFill>
          <a:srgbClr val="0070C0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ar-SA" sz="2000" b="1" dirty="0" smtClean="0">
              <a:solidFill>
                <a:schemeClr val="bg1"/>
              </a:solidFill>
            </a:rPr>
            <a:t> </a:t>
          </a:r>
        </a:p>
        <a:p>
          <a:pPr rtl="1"/>
          <a:r>
            <a:rPr lang="en-US" sz="2000" b="1" smtClean="0">
              <a:solidFill>
                <a:schemeClr val="bg1"/>
              </a:solidFill>
            </a:rPr>
            <a:t>1862.8 </a:t>
          </a:r>
          <a:r>
            <a:rPr lang="ar-SA" sz="2000" b="1" smtClean="0">
              <a:solidFill>
                <a:schemeClr val="bg1"/>
              </a:solidFill>
            </a:rPr>
            <a:t> </a:t>
          </a:r>
          <a:r>
            <a:rPr lang="ar-SA" sz="2000" b="1" dirty="0" smtClean="0">
              <a:solidFill>
                <a:schemeClr val="bg1"/>
              </a:solidFill>
            </a:rPr>
            <a:t>مليون دولار</a:t>
          </a:r>
          <a:endParaRPr lang="en-US" sz="2000" b="1" dirty="0">
            <a:solidFill>
              <a:schemeClr val="bg1"/>
            </a:solidFill>
          </a:endParaRPr>
        </a:p>
      </dgm:t>
    </dgm:pt>
    <dgm:pt modelId="{2C66A21D-9CA8-46D6-A842-03832B852C71}" type="parTrans" cxnId="{74057233-D344-4941-9AB1-B94F26FE395C}">
      <dgm:prSet/>
      <dgm:spPr/>
      <dgm:t>
        <a:bodyPr/>
        <a:lstStyle/>
        <a:p>
          <a:endParaRPr lang="en-US"/>
        </a:p>
      </dgm:t>
    </dgm:pt>
    <dgm:pt modelId="{1DADE95A-93B6-4113-8087-39DB441D5339}" type="sibTrans" cxnId="{74057233-D344-4941-9AB1-B94F26FE395C}">
      <dgm:prSet/>
      <dgm:spPr/>
      <dgm:t>
        <a:bodyPr/>
        <a:lstStyle/>
        <a:p>
          <a:endParaRPr lang="en-US"/>
        </a:p>
      </dgm:t>
    </dgm:pt>
    <dgm:pt modelId="{E517F444-8976-4CB0-AD14-D5EF81DB3D95}">
      <dgm:prSet phldrT="[Text]" custT="1"/>
      <dgm:spPr>
        <a:solidFill>
          <a:srgbClr val="00B0F0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ar-SA" sz="2000" dirty="0" smtClean="0"/>
            <a:t>محطات حرارية</a:t>
          </a:r>
        </a:p>
        <a:p>
          <a:r>
            <a:rPr lang="ar-SA" sz="2000" dirty="0" smtClean="0"/>
            <a:t>غازية</a:t>
          </a:r>
        </a:p>
        <a:p>
          <a:r>
            <a:rPr lang="ar-SA" sz="2000" dirty="0" smtClean="0"/>
            <a:t>اضافة وحدات لمحطات مائية</a:t>
          </a:r>
          <a:endParaRPr lang="en-US" sz="2000" dirty="0" smtClean="0"/>
        </a:p>
      </dgm:t>
    </dgm:pt>
    <dgm:pt modelId="{8272EB49-2523-4215-A580-19DC6868B3CE}" type="sibTrans" cxnId="{871DAF8E-D7E4-419F-9C0C-099C0FC0931A}">
      <dgm:prSet/>
      <dgm:spPr/>
      <dgm:t>
        <a:bodyPr/>
        <a:lstStyle/>
        <a:p>
          <a:endParaRPr lang="en-US"/>
        </a:p>
      </dgm:t>
    </dgm:pt>
    <dgm:pt modelId="{8147FE04-C4C2-48A6-AF1B-E43607BB48E2}" type="parTrans" cxnId="{871DAF8E-D7E4-419F-9C0C-099C0FC0931A}">
      <dgm:prSet/>
      <dgm:spPr/>
      <dgm:t>
        <a:bodyPr/>
        <a:lstStyle/>
        <a:p>
          <a:endParaRPr lang="en-US"/>
        </a:p>
      </dgm:t>
    </dgm:pt>
    <dgm:pt modelId="{7FB98E12-06EC-4905-A630-0E668EF6EABD}" type="pres">
      <dgm:prSet presAssocID="{01531231-8D9B-4C0E-9E7D-6714617B49B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A8AB9A6-FD98-4738-B3AB-CC05363E3B53}" type="pres">
      <dgm:prSet presAssocID="{B180D4EF-D9E5-4FE0-9BD6-6C31DCE80D74}" presName="horFlow" presStyleCnt="0"/>
      <dgm:spPr/>
    </dgm:pt>
    <dgm:pt modelId="{5C0E024D-36BC-4F5B-8407-2F072B0EDF95}" type="pres">
      <dgm:prSet presAssocID="{B180D4EF-D9E5-4FE0-9BD6-6C31DCE80D74}" presName="bigChev" presStyleLbl="node1" presStyleIdx="0" presStyleCnt="3" custLinFactX="-15039" custLinFactNeighborX="-100000" custLinFactNeighborY="-16555"/>
      <dgm:spPr/>
      <dgm:t>
        <a:bodyPr/>
        <a:lstStyle/>
        <a:p>
          <a:endParaRPr lang="en-US"/>
        </a:p>
      </dgm:t>
    </dgm:pt>
    <dgm:pt modelId="{DC551D67-D184-495A-ADB3-23FD84461024}" type="pres">
      <dgm:prSet presAssocID="{0DCFBB9E-5B2E-43C2-9658-BC6724ACFCDA}" presName="parTrans" presStyleCnt="0"/>
      <dgm:spPr/>
    </dgm:pt>
    <dgm:pt modelId="{37839337-522D-4F2B-8A20-E88FA160D48D}" type="pres">
      <dgm:prSet presAssocID="{0821700B-E898-409A-8945-90D35E351BB8}" presName="node" presStyleLbl="alignAccFollowNode1" presStyleIdx="0" presStyleCnt="6" custScaleX="156572" custScaleY="1728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8B88B-B722-421E-B69F-B4655F25F91D}" type="pres">
      <dgm:prSet presAssocID="{C9906E97-02EC-408C-A8CB-EDD79B4CBB73}" presName="sibTrans" presStyleCnt="0"/>
      <dgm:spPr/>
    </dgm:pt>
    <dgm:pt modelId="{897ACF8D-98B9-4F44-9B0B-2FCF47E6BCB9}" type="pres">
      <dgm:prSet presAssocID="{C08E4D5E-DFF0-4D8F-8DC7-7580805B9FF5}" presName="node" presStyleLbl="alignAccFollowNode1" presStyleIdx="1" presStyleCnt="6" custLinFactNeighborX="-606" custLinFactNeighborY="9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472899-598F-4AB9-87C2-2A831C1078A2}" type="pres">
      <dgm:prSet presAssocID="{B180D4EF-D9E5-4FE0-9BD6-6C31DCE80D74}" presName="vSp" presStyleCnt="0"/>
      <dgm:spPr/>
    </dgm:pt>
    <dgm:pt modelId="{D947061E-604E-40E7-9A9B-3067CC496FD6}" type="pres">
      <dgm:prSet presAssocID="{39016E94-DE3E-4203-9765-146EC173594A}" presName="horFlow" presStyleCnt="0"/>
      <dgm:spPr/>
    </dgm:pt>
    <dgm:pt modelId="{6F7965C2-BF19-44B4-99DC-EDA1724F23A1}" type="pres">
      <dgm:prSet presAssocID="{39016E94-DE3E-4203-9765-146EC173594A}" presName="bigChev" presStyleLbl="node1" presStyleIdx="1" presStyleCnt="3" custScaleX="131349" custScaleY="131556"/>
      <dgm:spPr/>
      <dgm:t>
        <a:bodyPr/>
        <a:lstStyle/>
        <a:p>
          <a:endParaRPr lang="en-US"/>
        </a:p>
      </dgm:t>
    </dgm:pt>
    <dgm:pt modelId="{FA38EF4B-C32B-45AF-8058-118326F31F0A}" type="pres">
      <dgm:prSet presAssocID="{8147FE04-C4C2-48A6-AF1B-E43607BB48E2}" presName="parTrans" presStyleCnt="0"/>
      <dgm:spPr/>
    </dgm:pt>
    <dgm:pt modelId="{5AE84A86-7CE4-4169-AA09-AEC913140CED}" type="pres">
      <dgm:prSet presAssocID="{E517F444-8976-4CB0-AD14-D5EF81DB3D95}" presName="node" presStyleLbl="alignAccFollowNode1" presStyleIdx="2" presStyleCnt="6" custScaleX="173477" custScaleY="183174" custLinFactNeighborX="3160" custLinFactNeighborY="24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1CFAE4-D546-4F15-B467-C7A2F9E3C510}" type="pres">
      <dgm:prSet presAssocID="{8272EB49-2523-4215-A580-19DC6868B3CE}" presName="sibTrans" presStyleCnt="0"/>
      <dgm:spPr/>
    </dgm:pt>
    <dgm:pt modelId="{C93911DB-03D0-4DFC-A448-F0A000048845}" type="pres">
      <dgm:prSet presAssocID="{F6A6D81E-1103-485A-928B-049CFFDC0F01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88EB8B-A26B-4103-A751-092E8BB2C306}" type="pres">
      <dgm:prSet presAssocID="{39016E94-DE3E-4203-9765-146EC173594A}" presName="vSp" presStyleCnt="0"/>
      <dgm:spPr/>
    </dgm:pt>
    <dgm:pt modelId="{18C30925-4F10-47EF-B7AE-6D21559E02F6}" type="pres">
      <dgm:prSet presAssocID="{62BB1C28-D55B-4351-82C4-DC311E0210BE}" presName="horFlow" presStyleCnt="0"/>
      <dgm:spPr/>
    </dgm:pt>
    <dgm:pt modelId="{1283AA4F-2F9A-4238-989E-F5965C2F7019}" type="pres">
      <dgm:prSet presAssocID="{62BB1C28-D55B-4351-82C4-DC311E0210BE}" presName="bigChev" presStyleLbl="node1" presStyleIdx="2" presStyleCnt="3" custScaleX="115185" custScaleY="135812"/>
      <dgm:spPr/>
      <dgm:t>
        <a:bodyPr/>
        <a:lstStyle/>
        <a:p>
          <a:endParaRPr lang="en-US"/>
        </a:p>
      </dgm:t>
    </dgm:pt>
    <dgm:pt modelId="{0FED4585-FAB9-4895-A611-5557FDBEAA64}" type="pres">
      <dgm:prSet presAssocID="{B96C5C58-BE45-43D6-805C-452604149278}" presName="parTrans" presStyleCnt="0"/>
      <dgm:spPr/>
    </dgm:pt>
    <dgm:pt modelId="{3D357DD2-F771-419B-BAEB-DC1A4D042D12}" type="pres">
      <dgm:prSet presAssocID="{FE182F2F-8F78-4763-A353-99210629B773}" presName="node" presStyleLbl="alignAccFollowNode1" presStyleIdx="4" presStyleCnt="6" custScaleX="166316" custScaleY="1531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6B9BE3-FD90-48BC-AEF5-A17FFF9C9A9B}" type="pres">
      <dgm:prSet presAssocID="{096EB165-881A-4129-9D1B-930CA7220E3A}" presName="sibTrans" presStyleCnt="0"/>
      <dgm:spPr/>
    </dgm:pt>
    <dgm:pt modelId="{915A528E-3136-419F-AE93-9D88B8D321F0}" type="pres">
      <dgm:prSet presAssocID="{5EB479FD-2D0A-4C29-A0A9-EE2816127081}" presName="node" presStyleLbl="alignAccFollowNode1" presStyleIdx="5" presStyleCnt="6" custScaleX="106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E70EAB-CC6E-4C19-A988-5E79959BDEDA}" type="presOf" srcId="{B180D4EF-D9E5-4FE0-9BD6-6C31DCE80D74}" destId="{5C0E024D-36BC-4F5B-8407-2F072B0EDF95}" srcOrd="0" destOrd="0" presId="urn:microsoft.com/office/officeart/2005/8/layout/lProcess3"/>
    <dgm:cxn modelId="{2B3AD1EA-BBBF-4375-9C42-2D954FB4BE2F}" srcId="{B180D4EF-D9E5-4FE0-9BD6-6C31DCE80D74}" destId="{C08E4D5E-DFF0-4D8F-8DC7-7580805B9FF5}" srcOrd="1" destOrd="0" parTransId="{3AB1AFEB-DF02-4932-B669-4A0D96D3448E}" sibTransId="{4C35E937-7075-41BB-9171-01039468AD5E}"/>
    <dgm:cxn modelId="{F5BE687C-38DF-43D2-BB0A-FA0EC8765DAE}" type="presOf" srcId="{0821700B-E898-409A-8945-90D35E351BB8}" destId="{37839337-522D-4F2B-8A20-E88FA160D48D}" srcOrd="0" destOrd="0" presId="urn:microsoft.com/office/officeart/2005/8/layout/lProcess3"/>
    <dgm:cxn modelId="{242CE491-1F34-4C5D-80C0-75EA5B424C20}" type="presOf" srcId="{C08E4D5E-DFF0-4D8F-8DC7-7580805B9FF5}" destId="{897ACF8D-98B9-4F44-9B0B-2FCF47E6BCB9}" srcOrd="0" destOrd="0" presId="urn:microsoft.com/office/officeart/2005/8/layout/lProcess3"/>
    <dgm:cxn modelId="{1325CAA8-A385-4760-87CB-75B3C0A2B565}" type="presOf" srcId="{E517F444-8976-4CB0-AD14-D5EF81DB3D95}" destId="{5AE84A86-7CE4-4169-AA09-AEC913140CED}" srcOrd="0" destOrd="0" presId="urn:microsoft.com/office/officeart/2005/8/layout/lProcess3"/>
    <dgm:cxn modelId="{AB6309C1-611A-4CE2-BACD-11F23E7BFD12}" type="presOf" srcId="{F6A6D81E-1103-485A-928B-049CFFDC0F01}" destId="{C93911DB-03D0-4DFC-A448-F0A000048845}" srcOrd="0" destOrd="0" presId="urn:microsoft.com/office/officeart/2005/8/layout/lProcess3"/>
    <dgm:cxn modelId="{1FCE4E74-9322-4478-B756-5DB098024243}" srcId="{01531231-8D9B-4C0E-9E7D-6714617B49B0}" destId="{62BB1C28-D55B-4351-82C4-DC311E0210BE}" srcOrd="2" destOrd="0" parTransId="{E80390EC-E8EB-4D03-9935-5FE3C20C8E1B}" sibTransId="{FD58A6D3-8118-4A32-9FFD-3B253EDC0182}"/>
    <dgm:cxn modelId="{F65BC4AA-4B32-40B1-B37A-607B94401A82}" type="presOf" srcId="{39016E94-DE3E-4203-9765-146EC173594A}" destId="{6F7965C2-BF19-44B4-99DC-EDA1724F23A1}" srcOrd="0" destOrd="0" presId="urn:microsoft.com/office/officeart/2005/8/layout/lProcess3"/>
    <dgm:cxn modelId="{44035ADC-76F0-408C-9327-B4E2258F3439}" type="presOf" srcId="{01531231-8D9B-4C0E-9E7D-6714617B49B0}" destId="{7FB98E12-06EC-4905-A630-0E668EF6EABD}" srcOrd="0" destOrd="0" presId="urn:microsoft.com/office/officeart/2005/8/layout/lProcess3"/>
    <dgm:cxn modelId="{198ADB9C-F06F-41D2-823C-24C09E02D038}" type="presOf" srcId="{62BB1C28-D55B-4351-82C4-DC311E0210BE}" destId="{1283AA4F-2F9A-4238-989E-F5965C2F7019}" srcOrd="0" destOrd="0" presId="urn:microsoft.com/office/officeart/2005/8/layout/lProcess3"/>
    <dgm:cxn modelId="{C6D9662E-AD2B-45E7-A4E7-2F7A14EF2CE1}" type="presOf" srcId="{5EB479FD-2D0A-4C29-A0A9-EE2816127081}" destId="{915A528E-3136-419F-AE93-9D88B8D321F0}" srcOrd="0" destOrd="0" presId="urn:microsoft.com/office/officeart/2005/8/layout/lProcess3"/>
    <dgm:cxn modelId="{56713B27-553D-4B92-80CF-877FBD8DC172}" srcId="{01531231-8D9B-4C0E-9E7D-6714617B49B0}" destId="{B180D4EF-D9E5-4FE0-9BD6-6C31DCE80D74}" srcOrd="0" destOrd="0" parTransId="{DF91B61B-D4B7-4B60-8C85-36D87FCB5FFC}" sibTransId="{F137CC28-27FF-4CDB-8F4B-1469912FB8D4}"/>
    <dgm:cxn modelId="{72639194-CEB1-4C82-AEFF-D2FEC739F465}" srcId="{B180D4EF-D9E5-4FE0-9BD6-6C31DCE80D74}" destId="{0821700B-E898-409A-8945-90D35E351BB8}" srcOrd="0" destOrd="0" parTransId="{0DCFBB9E-5B2E-43C2-9658-BC6724ACFCDA}" sibTransId="{C9906E97-02EC-408C-A8CB-EDD79B4CBB73}"/>
    <dgm:cxn modelId="{A6DA8190-C1F7-42A9-A281-B978636A5B36}" srcId="{01531231-8D9B-4C0E-9E7D-6714617B49B0}" destId="{39016E94-DE3E-4203-9765-146EC173594A}" srcOrd="1" destOrd="0" parTransId="{9FAF63E2-1262-45BF-86D1-C3308F916DD2}" sibTransId="{B3A75561-526E-4963-B303-4C0E4FB68B27}"/>
    <dgm:cxn modelId="{871DAF8E-D7E4-419F-9C0C-099C0FC0931A}" srcId="{39016E94-DE3E-4203-9765-146EC173594A}" destId="{E517F444-8976-4CB0-AD14-D5EF81DB3D95}" srcOrd="0" destOrd="0" parTransId="{8147FE04-C4C2-48A6-AF1B-E43607BB48E2}" sibTransId="{8272EB49-2523-4215-A580-19DC6868B3CE}"/>
    <dgm:cxn modelId="{1A405EAC-660D-4C3B-9394-A55EE16023F5}" type="presOf" srcId="{FE182F2F-8F78-4763-A353-99210629B773}" destId="{3D357DD2-F771-419B-BAEB-DC1A4D042D12}" srcOrd="0" destOrd="0" presId="urn:microsoft.com/office/officeart/2005/8/layout/lProcess3"/>
    <dgm:cxn modelId="{74057233-D344-4941-9AB1-B94F26FE395C}" srcId="{62BB1C28-D55B-4351-82C4-DC311E0210BE}" destId="{5EB479FD-2D0A-4C29-A0A9-EE2816127081}" srcOrd="1" destOrd="0" parTransId="{2C66A21D-9CA8-46D6-A842-03832B852C71}" sibTransId="{1DADE95A-93B6-4113-8087-39DB441D5339}"/>
    <dgm:cxn modelId="{4E08390C-58D0-43AB-8C40-4392741FC900}" srcId="{62BB1C28-D55B-4351-82C4-DC311E0210BE}" destId="{FE182F2F-8F78-4763-A353-99210629B773}" srcOrd="0" destOrd="0" parTransId="{B96C5C58-BE45-43D6-805C-452604149278}" sibTransId="{096EB165-881A-4129-9D1B-930CA7220E3A}"/>
    <dgm:cxn modelId="{11196CF9-7B0B-45E2-BAF3-4D60590E8031}" srcId="{39016E94-DE3E-4203-9765-146EC173594A}" destId="{F6A6D81E-1103-485A-928B-049CFFDC0F01}" srcOrd="1" destOrd="0" parTransId="{2B49DB4D-DD04-46F0-B4D5-9FA6925F6701}" sibTransId="{696268AD-BAE6-4CB2-BF72-F01059E75E07}"/>
    <dgm:cxn modelId="{33406F16-5FE2-44C9-9A3C-9A76B49E3DA4}" type="presParOf" srcId="{7FB98E12-06EC-4905-A630-0E668EF6EABD}" destId="{6A8AB9A6-FD98-4738-B3AB-CC05363E3B53}" srcOrd="0" destOrd="0" presId="urn:microsoft.com/office/officeart/2005/8/layout/lProcess3"/>
    <dgm:cxn modelId="{842553BC-0722-4423-9BF8-ED6EE2D56F49}" type="presParOf" srcId="{6A8AB9A6-FD98-4738-B3AB-CC05363E3B53}" destId="{5C0E024D-36BC-4F5B-8407-2F072B0EDF95}" srcOrd="0" destOrd="0" presId="urn:microsoft.com/office/officeart/2005/8/layout/lProcess3"/>
    <dgm:cxn modelId="{25770C26-B2F7-468F-AD41-EE017120C0F2}" type="presParOf" srcId="{6A8AB9A6-FD98-4738-B3AB-CC05363E3B53}" destId="{DC551D67-D184-495A-ADB3-23FD84461024}" srcOrd="1" destOrd="0" presId="urn:microsoft.com/office/officeart/2005/8/layout/lProcess3"/>
    <dgm:cxn modelId="{F4DECAA3-EB3A-440E-A295-CBE60B513EE5}" type="presParOf" srcId="{6A8AB9A6-FD98-4738-B3AB-CC05363E3B53}" destId="{37839337-522D-4F2B-8A20-E88FA160D48D}" srcOrd="2" destOrd="0" presId="urn:microsoft.com/office/officeart/2005/8/layout/lProcess3"/>
    <dgm:cxn modelId="{1E15E5E6-625C-49A6-AB60-C94D1E5FB71D}" type="presParOf" srcId="{6A8AB9A6-FD98-4738-B3AB-CC05363E3B53}" destId="{C3B8B88B-B722-421E-B69F-B4655F25F91D}" srcOrd="3" destOrd="0" presId="urn:microsoft.com/office/officeart/2005/8/layout/lProcess3"/>
    <dgm:cxn modelId="{DD6EC9FA-7E61-4C97-B099-0976B14885F4}" type="presParOf" srcId="{6A8AB9A6-FD98-4738-B3AB-CC05363E3B53}" destId="{897ACF8D-98B9-4F44-9B0B-2FCF47E6BCB9}" srcOrd="4" destOrd="0" presId="urn:microsoft.com/office/officeart/2005/8/layout/lProcess3"/>
    <dgm:cxn modelId="{742DDC9D-261E-4138-98CF-C1A6E5FCBA40}" type="presParOf" srcId="{7FB98E12-06EC-4905-A630-0E668EF6EABD}" destId="{A4472899-598F-4AB9-87C2-2A831C1078A2}" srcOrd="1" destOrd="0" presId="urn:microsoft.com/office/officeart/2005/8/layout/lProcess3"/>
    <dgm:cxn modelId="{FDE04B9D-4770-4FCC-87C2-FE3DF5768B28}" type="presParOf" srcId="{7FB98E12-06EC-4905-A630-0E668EF6EABD}" destId="{D947061E-604E-40E7-9A9B-3067CC496FD6}" srcOrd="2" destOrd="0" presId="urn:microsoft.com/office/officeart/2005/8/layout/lProcess3"/>
    <dgm:cxn modelId="{6634CB24-7A59-451C-B543-4D17D6C9FB75}" type="presParOf" srcId="{D947061E-604E-40E7-9A9B-3067CC496FD6}" destId="{6F7965C2-BF19-44B4-99DC-EDA1724F23A1}" srcOrd="0" destOrd="0" presId="urn:microsoft.com/office/officeart/2005/8/layout/lProcess3"/>
    <dgm:cxn modelId="{865BD232-8D70-4055-BC57-29A18FFD54F4}" type="presParOf" srcId="{D947061E-604E-40E7-9A9B-3067CC496FD6}" destId="{FA38EF4B-C32B-45AF-8058-118326F31F0A}" srcOrd="1" destOrd="0" presId="urn:microsoft.com/office/officeart/2005/8/layout/lProcess3"/>
    <dgm:cxn modelId="{A65AFDED-0636-4A49-AAD3-3ED48E3DC755}" type="presParOf" srcId="{D947061E-604E-40E7-9A9B-3067CC496FD6}" destId="{5AE84A86-7CE4-4169-AA09-AEC913140CED}" srcOrd="2" destOrd="0" presId="urn:microsoft.com/office/officeart/2005/8/layout/lProcess3"/>
    <dgm:cxn modelId="{4CDE6A55-D5A6-4172-A89C-5E1BEDA7303C}" type="presParOf" srcId="{D947061E-604E-40E7-9A9B-3067CC496FD6}" destId="{341CFAE4-D546-4F15-B467-C7A2F9E3C510}" srcOrd="3" destOrd="0" presId="urn:microsoft.com/office/officeart/2005/8/layout/lProcess3"/>
    <dgm:cxn modelId="{7B348C4B-83F8-4EB7-B5DB-C22228CA9642}" type="presParOf" srcId="{D947061E-604E-40E7-9A9B-3067CC496FD6}" destId="{C93911DB-03D0-4DFC-A448-F0A000048845}" srcOrd="4" destOrd="0" presId="urn:microsoft.com/office/officeart/2005/8/layout/lProcess3"/>
    <dgm:cxn modelId="{CA03CB73-D27C-4FCE-8284-F52E742A7310}" type="presParOf" srcId="{7FB98E12-06EC-4905-A630-0E668EF6EABD}" destId="{BA88EB8B-A26B-4103-A751-092E8BB2C306}" srcOrd="3" destOrd="0" presId="urn:microsoft.com/office/officeart/2005/8/layout/lProcess3"/>
    <dgm:cxn modelId="{2FCFFAD8-16CF-4A14-86A6-C07A9970C493}" type="presParOf" srcId="{7FB98E12-06EC-4905-A630-0E668EF6EABD}" destId="{18C30925-4F10-47EF-B7AE-6D21559E02F6}" srcOrd="4" destOrd="0" presId="urn:microsoft.com/office/officeart/2005/8/layout/lProcess3"/>
    <dgm:cxn modelId="{63C8B7C3-465D-41AE-A0E8-F33578BDC962}" type="presParOf" srcId="{18C30925-4F10-47EF-B7AE-6D21559E02F6}" destId="{1283AA4F-2F9A-4238-989E-F5965C2F7019}" srcOrd="0" destOrd="0" presId="urn:microsoft.com/office/officeart/2005/8/layout/lProcess3"/>
    <dgm:cxn modelId="{22DF964F-D959-4CC8-BB4A-F29AB596AF9D}" type="presParOf" srcId="{18C30925-4F10-47EF-B7AE-6D21559E02F6}" destId="{0FED4585-FAB9-4895-A611-5557FDBEAA64}" srcOrd="1" destOrd="0" presId="urn:microsoft.com/office/officeart/2005/8/layout/lProcess3"/>
    <dgm:cxn modelId="{D7E8A410-CD5B-4BCE-9C3E-6558CA4DB3A8}" type="presParOf" srcId="{18C30925-4F10-47EF-B7AE-6D21559E02F6}" destId="{3D357DD2-F771-419B-BAEB-DC1A4D042D12}" srcOrd="2" destOrd="0" presId="urn:microsoft.com/office/officeart/2005/8/layout/lProcess3"/>
    <dgm:cxn modelId="{81E320BD-0BA2-466C-B987-910704779E61}" type="presParOf" srcId="{18C30925-4F10-47EF-B7AE-6D21559E02F6}" destId="{666B9BE3-FD90-48BC-AEF5-A17FFF9C9A9B}" srcOrd="3" destOrd="0" presId="urn:microsoft.com/office/officeart/2005/8/layout/lProcess3"/>
    <dgm:cxn modelId="{B7C06C6A-BB98-4732-A680-8B056CB47DD4}" type="presParOf" srcId="{18C30925-4F10-47EF-B7AE-6D21559E02F6}" destId="{915A528E-3136-419F-AE93-9D88B8D321F0}" srcOrd="4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50EF0B-6CC7-42DF-AED8-EFB2ACC30DC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9C6EB88-35DE-416E-AC00-C14167B08054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ar-SA" sz="2000" b="1" dirty="0" smtClean="0"/>
            <a:t>رفع نسبة المشتركين والمستفيدين من</a:t>
          </a:r>
          <a:r>
            <a:rPr lang="en-US" sz="2000" b="1" dirty="0" smtClean="0"/>
            <a:t> </a:t>
          </a:r>
          <a:r>
            <a:rPr lang="ar-SA" sz="2000" b="1" dirty="0" smtClean="0"/>
            <a:t>خدمات الكهرباء  من </a:t>
          </a:r>
          <a:r>
            <a:rPr lang="en-US" sz="2000" b="1" dirty="0" smtClean="0">
              <a:solidFill>
                <a:srgbClr val="FF0000"/>
              </a:solidFill>
            </a:rPr>
            <a:t>34</a:t>
          </a:r>
          <a:r>
            <a:rPr lang="ar-SA" sz="2000" b="1" dirty="0" smtClean="0">
              <a:solidFill>
                <a:srgbClr val="FF0000"/>
              </a:solidFill>
            </a:rPr>
            <a:t>% </a:t>
          </a:r>
          <a:r>
            <a:rPr lang="ar-SA" sz="2000" b="1" dirty="0" smtClean="0"/>
            <a:t>إلى </a:t>
          </a:r>
          <a:r>
            <a:rPr lang="en-US" sz="2000" b="1" dirty="0" smtClean="0">
              <a:solidFill>
                <a:srgbClr val="FF0000"/>
              </a:solidFill>
            </a:rPr>
            <a:t>50</a:t>
          </a:r>
          <a:r>
            <a:rPr lang="ar-SA" sz="2000" b="1" dirty="0" smtClean="0">
              <a:solidFill>
                <a:srgbClr val="FF0000"/>
              </a:solidFill>
            </a:rPr>
            <a:t>% </a:t>
          </a:r>
          <a:endParaRPr lang="en-US" sz="2000" dirty="0"/>
        </a:p>
      </dgm:t>
    </dgm:pt>
    <dgm:pt modelId="{04F95E11-7CA0-47C9-97D6-E58DD02468C7}" type="parTrans" cxnId="{801EB46D-B801-4EDC-9B3E-34889469213C}">
      <dgm:prSet/>
      <dgm:spPr/>
      <dgm:t>
        <a:bodyPr/>
        <a:lstStyle/>
        <a:p>
          <a:endParaRPr lang="en-US"/>
        </a:p>
      </dgm:t>
    </dgm:pt>
    <dgm:pt modelId="{65C23DC9-A8B0-4E9A-9DDB-E152857C2AEE}" type="sibTrans" cxnId="{801EB46D-B801-4EDC-9B3E-34889469213C}">
      <dgm:prSet/>
      <dgm:spPr/>
      <dgm:t>
        <a:bodyPr/>
        <a:lstStyle/>
        <a:p>
          <a:endParaRPr lang="en-US" dirty="0"/>
        </a:p>
      </dgm:t>
    </dgm:pt>
    <dgm:pt modelId="{0CD488CB-F0D0-4590-BC1E-73F04CB848F2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ar-SA" sz="2000" b="1" dirty="0" smtClean="0"/>
            <a:t>رفع متوسط نصيب الفرد في استهلاك الكهرباء من </a:t>
          </a:r>
          <a:r>
            <a:rPr lang="en-US" sz="2000" b="1" dirty="0" smtClean="0">
              <a:solidFill>
                <a:srgbClr val="FF0000"/>
              </a:solidFill>
            </a:rPr>
            <a:t>532</a:t>
          </a:r>
          <a:r>
            <a:rPr lang="ar-SA" sz="2000" b="1" dirty="0" smtClean="0"/>
            <a:t>إلى </a:t>
          </a:r>
          <a:r>
            <a:rPr lang="en-US" sz="2000" b="1" dirty="0" smtClean="0">
              <a:solidFill>
                <a:srgbClr val="FF0000"/>
              </a:solidFill>
            </a:rPr>
            <a:t>690</a:t>
          </a:r>
          <a:r>
            <a:rPr lang="ar-SA" sz="2000" b="1" dirty="0" smtClean="0"/>
            <a:t>كيلوواط/ساعة في العام</a:t>
          </a:r>
          <a:endParaRPr lang="en-US" sz="2000" dirty="0"/>
        </a:p>
      </dgm:t>
    </dgm:pt>
    <dgm:pt modelId="{201B208E-1B8E-4310-B774-990577C27F1D}" type="parTrans" cxnId="{0D1A1DB5-AD97-462F-A5D4-EDB0BF79734E}">
      <dgm:prSet/>
      <dgm:spPr/>
      <dgm:t>
        <a:bodyPr/>
        <a:lstStyle/>
        <a:p>
          <a:endParaRPr lang="en-US"/>
        </a:p>
      </dgm:t>
    </dgm:pt>
    <dgm:pt modelId="{2BEF571D-099D-406E-8E27-2F6FADBEA474}" type="sibTrans" cxnId="{0D1A1DB5-AD97-462F-A5D4-EDB0BF79734E}">
      <dgm:prSet/>
      <dgm:spPr/>
      <dgm:t>
        <a:bodyPr/>
        <a:lstStyle/>
        <a:p>
          <a:endParaRPr lang="en-US" dirty="0"/>
        </a:p>
      </dgm:t>
    </dgm:pt>
    <dgm:pt modelId="{7B151C20-5141-416E-879B-186193D91031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ar-SA" sz="2000" dirty="0" smtClean="0"/>
            <a:t>خفض الفقد الكهربائي</a:t>
          </a:r>
          <a:r>
            <a:rPr lang="en-US" sz="2000" dirty="0" smtClean="0"/>
            <a:t> </a:t>
          </a:r>
          <a:r>
            <a:rPr lang="ar-SA" sz="2000" dirty="0" smtClean="0"/>
            <a:t>في شبكة خطوط النقل من </a:t>
          </a:r>
          <a:r>
            <a:rPr lang="en-US" sz="2000" dirty="0" smtClean="0">
              <a:solidFill>
                <a:srgbClr val="FF0000"/>
              </a:solidFill>
            </a:rPr>
            <a:t>4.5</a:t>
          </a:r>
          <a:r>
            <a:rPr lang="ar-SA" sz="2000" dirty="0" smtClean="0">
              <a:solidFill>
                <a:srgbClr val="FF0000"/>
              </a:solidFill>
            </a:rPr>
            <a:t>% </a:t>
          </a:r>
          <a:r>
            <a:rPr lang="ar-SA" sz="2000" dirty="0" smtClean="0"/>
            <a:t>إلى </a:t>
          </a:r>
          <a:r>
            <a:rPr lang="en-US" sz="2000" dirty="0" smtClean="0">
              <a:solidFill>
                <a:srgbClr val="FF0000"/>
              </a:solidFill>
            </a:rPr>
            <a:t>3</a:t>
          </a:r>
          <a:r>
            <a:rPr lang="ar-SA" sz="2000" dirty="0" smtClean="0">
              <a:solidFill>
                <a:srgbClr val="FF0000"/>
              </a:solidFill>
            </a:rPr>
            <a:t>%</a:t>
          </a:r>
          <a:r>
            <a:rPr lang="en-US" sz="2000" dirty="0" smtClean="0">
              <a:solidFill>
                <a:srgbClr val="FF0000"/>
              </a:solidFill>
            </a:rPr>
            <a:t> </a:t>
          </a:r>
          <a:r>
            <a:rPr lang="ar-SA" sz="2000" dirty="0" smtClean="0">
              <a:solidFill>
                <a:schemeClr val="bg1"/>
              </a:solidFill>
            </a:rPr>
            <a:t>و</a:t>
          </a:r>
          <a:r>
            <a:rPr lang="ar-SA" sz="2000" dirty="0" smtClean="0"/>
            <a:t>في شبكة التوزيع من </a:t>
          </a:r>
          <a:r>
            <a:rPr lang="en-US" sz="2000" dirty="0" smtClean="0">
              <a:solidFill>
                <a:srgbClr val="FF0000"/>
              </a:solidFill>
            </a:rPr>
            <a:t>15.4</a:t>
          </a:r>
          <a:r>
            <a:rPr lang="ar-SA" sz="2000" dirty="0" smtClean="0"/>
            <a:t>% إلى </a:t>
          </a:r>
          <a:r>
            <a:rPr lang="en-US" sz="2000" dirty="0" smtClean="0">
              <a:solidFill>
                <a:srgbClr val="FF0000"/>
              </a:solidFill>
            </a:rPr>
            <a:t>11</a:t>
          </a:r>
          <a:r>
            <a:rPr lang="ar-SA" sz="2000" dirty="0" smtClean="0"/>
            <a:t>% </a:t>
          </a:r>
          <a:endParaRPr lang="en-US" sz="2000" dirty="0">
            <a:solidFill>
              <a:srgbClr val="FF0000"/>
            </a:solidFill>
          </a:endParaRPr>
        </a:p>
      </dgm:t>
    </dgm:pt>
    <dgm:pt modelId="{EE880627-FFCF-4314-A280-3976EC46DE0A}" type="parTrans" cxnId="{9191346D-6590-42D6-8C0D-6ADB8A71EDE9}">
      <dgm:prSet/>
      <dgm:spPr/>
      <dgm:t>
        <a:bodyPr/>
        <a:lstStyle/>
        <a:p>
          <a:endParaRPr lang="en-US"/>
        </a:p>
      </dgm:t>
    </dgm:pt>
    <dgm:pt modelId="{5B2CD986-6959-422B-A7A1-9C7503795953}" type="sibTrans" cxnId="{9191346D-6590-42D6-8C0D-6ADB8A71EDE9}">
      <dgm:prSet/>
      <dgm:spPr/>
      <dgm:t>
        <a:bodyPr/>
        <a:lstStyle/>
        <a:p>
          <a:endParaRPr lang="en-US"/>
        </a:p>
      </dgm:t>
    </dgm:pt>
    <dgm:pt modelId="{CFFC9CEF-EB4E-406A-B5BF-97B8AA07F527}" type="pres">
      <dgm:prSet presAssocID="{5050EF0B-6CC7-42DF-AED8-EFB2ACC30DC6}" presName="linearFlow" presStyleCnt="0">
        <dgm:presLayoutVars>
          <dgm:resizeHandles val="exact"/>
        </dgm:presLayoutVars>
      </dgm:prSet>
      <dgm:spPr/>
    </dgm:pt>
    <dgm:pt modelId="{A345AED4-4923-4F3C-8972-58535A989DFF}" type="pres">
      <dgm:prSet presAssocID="{29C6EB88-35DE-416E-AC00-C14167B0805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06E9F7-BBE7-45D0-B5F1-D1E8C60F629E}" type="pres">
      <dgm:prSet presAssocID="{65C23DC9-A8B0-4E9A-9DDB-E152857C2AEE}" presName="sibTrans" presStyleLbl="sibTrans2D1" presStyleIdx="0" presStyleCnt="2"/>
      <dgm:spPr/>
      <dgm:t>
        <a:bodyPr/>
        <a:lstStyle/>
        <a:p>
          <a:endParaRPr lang="en-US"/>
        </a:p>
      </dgm:t>
    </dgm:pt>
    <dgm:pt modelId="{9814ED47-F865-4EA1-AC4D-F78FFA51901B}" type="pres">
      <dgm:prSet presAssocID="{65C23DC9-A8B0-4E9A-9DDB-E152857C2AEE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03CFB7B0-DC56-4117-BDF6-483711386225}" type="pres">
      <dgm:prSet presAssocID="{0CD488CB-F0D0-4590-BC1E-73F04CB848F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97941-4C66-4043-A711-CC07E79EA847}" type="pres">
      <dgm:prSet presAssocID="{2BEF571D-099D-406E-8E27-2F6FADBEA47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E174938-BBA0-44ED-85A5-B0C2C292FAA0}" type="pres">
      <dgm:prSet presAssocID="{2BEF571D-099D-406E-8E27-2F6FADBEA474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15F30073-C0A3-43C7-9C70-54FD6B29DC27}" type="pres">
      <dgm:prSet presAssocID="{7B151C20-5141-416E-879B-186193D910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6ECE97-B6A6-4B98-8073-A58951A502ED}" type="presOf" srcId="{29C6EB88-35DE-416E-AC00-C14167B08054}" destId="{A345AED4-4923-4F3C-8972-58535A989DFF}" srcOrd="0" destOrd="0" presId="urn:microsoft.com/office/officeart/2005/8/layout/process2"/>
    <dgm:cxn modelId="{AB830075-43F5-433C-A9D4-48C213E1879F}" type="presOf" srcId="{65C23DC9-A8B0-4E9A-9DDB-E152857C2AEE}" destId="{5406E9F7-BBE7-45D0-B5F1-D1E8C60F629E}" srcOrd="0" destOrd="0" presId="urn:microsoft.com/office/officeart/2005/8/layout/process2"/>
    <dgm:cxn modelId="{801EB46D-B801-4EDC-9B3E-34889469213C}" srcId="{5050EF0B-6CC7-42DF-AED8-EFB2ACC30DC6}" destId="{29C6EB88-35DE-416E-AC00-C14167B08054}" srcOrd="0" destOrd="0" parTransId="{04F95E11-7CA0-47C9-97D6-E58DD02468C7}" sibTransId="{65C23DC9-A8B0-4E9A-9DDB-E152857C2AEE}"/>
    <dgm:cxn modelId="{C9920535-08EE-4257-A3E2-C6DD1ECD5904}" type="presOf" srcId="{2BEF571D-099D-406E-8E27-2F6FADBEA474}" destId="{CE174938-BBA0-44ED-85A5-B0C2C292FAA0}" srcOrd="1" destOrd="0" presId="urn:microsoft.com/office/officeart/2005/8/layout/process2"/>
    <dgm:cxn modelId="{877BB7A3-347B-467D-9E1D-C2E19BB072CE}" type="presOf" srcId="{5050EF0B-6CC7-42DF-AED8-EFB2ACC30DC6}" destId="{CFFC9CEF-EB4E-406A-B5BF-97B8AA07F527}" srcOrd="0" destOrd="0" presId="urn:microsoft.com/office/officeart/2005/8/layout/process2"/>
    <dgm:cxn modelId="{BD43762D-1349-466A-B5A1-F6D6D567C3D6}" type="presOf" srcId="{2BEF571D-099D-406E-8E27-2F6FADBEA474}" destId="{E6397941-4C66-4043-A711-CC07E79EA847}" srcOrd="0" destOrd="0" presId="urn:microsoft.com/office/officeart/2005/8/layout/process2"/>
    <dgm:cxn modelId="{9191346D-6590-42D6-8C0D-6ADB8A71EDE9}" srcId="{5050EF0B-6CC7-42DF-AED8-EFB2ACC30DC6}" destId="{7B151C20-5141-416E-879B-186193D91031}" srcOrd="2" destOrd="0" parTransId="{EE880627-FFCF-4314-A280-3976EC46DE0A}" sibTransId="{5B2CD986-6959-422B-A7A1-9C7503795953}"/>
    <dgm:cxn modelId="{C1B74219-1D2D-40AA-9EB8-C4F8C65743AB}" type="presOf" srcId="{7B151C20-5141-416E-879B-186193D91031}" destId="{15F30073-C0A3-43C7-9C70-54FD6B29DC27}" srcOrd="0" destOrd="0" presId="urn:microsoft.com/office/officeart/2005/8/layout/process2"/>
    <dgm:cxn modelId="{326FE53C-B727-45D4-B268-C838BEA1606E}" type="presOf" srcId="{0CD488CB-F0D0-4590-BC1E-73F04CB848F2}" destId="{03CFB7B0-DC56-4117-BDF6-483711386225}" srcOrd="0" destOrd="0" presId="urn:microsoft.com/office/officeart/2005/8/layout/process2"/>
    <dgm:cxn modelId="{0D1A1DB5-AD97-462F-A5D4-EDB0BF79734E}" srcId="{5050EF0B-6CC7-42DF-AED8-EFB2ACC30DC6}" destId="{0CD488CB-F0D0-4590-BC1E-73F04CB848F2}" srcOrd="1" destOrd="0" parTransId="{201B208E-1B8E-4310-B774-990577C27F1D}" sibTransId="{2BEF571D-099D-406E-8E27-2F6FADBEA474}"/>
    <dgm:cxn modelId="{A0A276DB-A82E-4119-9F26-A7F76482EBAC}" type="presOf" srcId="{65C23DC9-A8B0-4E9A-9DDB-E152857C2AEE}" destId="{9814ED47-F865-4EA1-AC4D-F78FFA51901B}" srcOrd="1" destOrd="0" presId="urn:microsoft.com/office/officeart/2005/8/layout/process2"/>
    <dgm:cxn modelId="{4231D7CD-00CD-4BCF-BEF7-95BAE8CE0ADA}" type="presParOf" srcId="{CFFC9CEF-EB4E-406A-B5BF-97B8AA07F527}" destId="{A345AED4-4923-4F3C-8972-58535A989DFF}" srcOrd="0" destOrd="0" presId="urn:microsoft.com/office/officeart/2005/8/layout/process2"/>
    <dgm:cxn modelId="{6A4EFFB1-BC58-4CB3-A18B-D2750DBE7854}" type="presParOf" srcId="{CFFC9CEF-EB4E-406A-B5BF-97B8AA07F527}" destId="{5406E9F7-BBE7-45D0-B5F1-D1E8C60F629E}" srcOrd="1" destOrd="0" presId="urn:microsoft.com/office/officeart/2005/8/layout/process2"/>
    <dgm:cxn modelId="{81CD0FFC-4E8F-4B2F-9DEA-723A4E36D1DA}" type="presParOf" srcId="{5406E9F7-BBE7-45D0-B5F1-D1E8C60F629E}" destId="{9814ED47-F865-4EA1-AC4D-F78FFA51901B}" srcOrd="0" destOrd="0" presId="urn:microsoft.com/office/officeart/2005/8/layout/process2"/>
    <dgm:cxn modelId="{8EB4DE82-5374-4E74-933E-67960FFC6864}" type="presParOf" srcId="{CFFC9CEF-EB4E-406A-B5BF-97B8AA07F527}" destId="{03CFB7B0-DC56-4117-BDF6-483711386225}" srcOrd="2" destOrd="0" presId="urn:microsoft.com/office/officeart/2005/8/layout/process2"/>
    <dgm:cxn modelId="{8B06DC8F-BF3C-464C-8775-8891EBFD10CB}" type="presParOf" srcId="{CFFC9CEF-EB4E-406A-B5BF-97B8AA07F527}" destId="{E6397941-4C66-4043-A711-CC07E79EA847}" srcOrd="3" destOrd="0" presId="urn:microsoft.com/office/officeart/2005/8/layout/process2"/>
    <dgm:cxn modelId="{04FC3227-8E3F-4D3E-9716-87124AA41778}" type="presParOf" srcId="{E6397941-4C66-4043-A711-CC07E79EA847}" destId="{CE174938-BBA0-44ED-85A5-B0C2C292FAA0}" srcOrd="0" destOrd="0" presId="urn:microsoft.com/office/officeart/2005/8/layout/process2"/>
    <dgm:cxn modelId="{AF68FE2C-A2EC-409D-93AA-DB13DE8409BF}" type="presParOf" srcId="{CFFC9CEF-EB4E-406A-B5BF-97B8AA07F527}" destId="{15F30073-C0A3-43C7-9C70-54FD6B29DC27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E024D-36BC-4F5B-8407-2F072B0EDF95}">
      <dsp:nvSpPr>
        <dsp:cNvPr id="0" name=""/>
        <dsp:cNvSpPr/>
      </dsp:nvSpPr>
      <dsp:spPr>
        <a:xfrm>
          <a:off x="0" y="51193"/>
          <a:ext cx="2463254" cy="9853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استغلال مصادر الطاقات المتجددة في توليد الكهرباء </a:t>
          </a:r>
          <a:endParaRPr lang="en-US" sz="2000" b="1" kern="1200" dirty="0"/>
        </a:p>
      </dsp:txBody>
      <dsp:txXfrm>
        <a:off x="492651" y="51193"/>
        <a:ext cx="1477953" cy="985301"/>
      </dsp:txXfrm>
    </dsp:sp>
    <dsp:sp modelId="{37839337-522D-4F2B-8A20-E88FA160D48D}">
      <dsp:nvSpPr>
        <dsp:cNvPr id="0" name=""/>
        <dsp:cNvSpPr/>
      </dsp:nvSpPr>
      <dsp:spPr>
        <a:xfrm>
          <a:off x="2147707" y="1"/>
          <a:ext cx="3201116" cy="1413919"/>
        </a:xfrm>
        <a:prstGeom prst="chevron">
          <a:avLst/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000" kern="1200" dirty="0" smtClean="0"/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0000"/>
              </a:solidFill>
            </a:rPr>
            <a:t>100</a:t>
          </a:r>
          <a:r>
            <a:rPr lang="ar-SA" sz="2000" kern="1200" dirty="0" smtClean="0"/>
            <a:t>ميقاواط 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طاقة رياح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rgbClr val="FF0000"/>
              </a:solidFill>
            </a:rPr>
            <a:t>(</a:t>
          </a:r>
          <a:r>
            <a:rPr lang="en-US" sz="2000" b="1" kern="1200" dirty="0" smtClean="0">
              <a:solidFill>
                <a:srgbClr val="FF0000"/>
              </a:solidFill>
            </a:rPr>
            <a:t>200</a:t>
          </a:r>
          <a:r>
            <a:rPr lang="ar-SA" sz="2000" kern="1200" dirty="0" smtClean="0"/>
            <a:t>ميقاواط طاقة شمسية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2854667" y="1"/>
        <a:ext cx="1787197" cy="1413919"/>
      </dsp:txXfrm>
    </dsp:sp>
    <dsp:sp modelId="{897ACF8D-98B9-4F44-9B0B-2FCF47E6BCB9}">
      <dsp:nvSpPr>
        <dsp:cNvPr id="0" name=""/>
        <dsp:cNvSpPr/>
      </dsp:nvSpPr>
      <dsp:spPr>
        <a:xfrm>
          <a:off x="5060859" y="305511"/>
          <a:ext cx="2044501" cy="817800"/>
        </a:xfrm>
        <a:prstGeom prst="chevron">
          <a:avLst/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bg1"/>
              </a:solidFill>
            </a:rPr>
            <a:t>  </a:t>
          </a:r>
          <a:r>
            <a:rPr lang="en-US" sz="2000" b="1" kern="1200" dirty="0" smtClean="0">
              <a:solidFill>
                <a:schemeClr val="bg1"/>
              </a:solidFill>
            </a:rPr>
            <a:t>430</a:t>
          </a:r>
          <a:r>
            <a:rPr lang="ar-SA" sz="2000" b="1" kern="1200" dirty="0" smtClean="0">
              <a:solidFill>
                <a:schemeClr val="bg1"/>
              </a:solidFill>
            </a:rPr>
            <a:t> مليون دولار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5469759" y="305511"/>
        <a:ext cx="1226701" cy="817800"/>
      </dsp:txXfrm>
    </dsp:sp>
    <dsp:sp modelId="{6F7965C2-BF19-44B4-99DC-EDA1724F23A1}">
      <dsp:nvSpPr>
        <dsp:cNvPr id="0" name=""/>
        <dsp:cNvSpPr/>
      </dsp:nvSpPr>
      <dsp:spPr>
        <a:xfrm>
          <a:off x="4676" y="1652750"/>
          <a:ext cx="3235459" cy="12962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رفع القدرة الانتاجية من </a:t>
          </a:r>
          <a:r>
            <a:rPr lang="en-US" sz="2000" b="1" kern="1200" dirty="0" smtClean="0">
              <a:solidFill>
                <a:srgbClr val="FF0000"/>
              </a:solidFill>
            </a:rPr>
            <a:t>3729</a:t>
          </a:r>
          <a:r>
            <a:rPr lang="ar-SA" sz="2000" b="1" kern="1200" dirty="0" smtClean="0"/>
            <a:t> الي </a:t>
          </a:r>
          <a:r>
            <a:rPr lang="en-US" sz="2000" b="1" kern="1200" dirty="0" smtClean="0">
              <a:solidFill>
                <a:srgbClr val="FF0000"/>
              </a:solidFill>
            </a:rPr>
            <a:t>5400</a:t>
          </a:r>
          <a:r>
            <a:rPr lang="ar-SA" sz="2000" b="1" kern="1200" dirty="0" smtClean="0"/>
            <a:t>ميقاواط</a:t>
          </a:r>
          <a:endParaRPr lang="en-US" sz="2000" b="1" kern="1200" dirty="0"/>
        </a:p>
      </dsp:txBody>
      <dsp:txXfrm>
        <a:off x="652788" y="1652750"/>
        <a:ext cx="1939236" cy="1296223"/>
      </dsp:txXfrm>
    </dsp:sp>
    <dsp:sp modelId="{5AE84A86-7CE4-4169-AA09-AEC913140CED}">
      <dsp:nvSpPr>
        <dsp:cNvPr id="0" name=""/>
        <dsp:cNvSpPr/>
      </dsp:nvSpPr>
      <dsp:spPr>
        <a:xfrm>
          <a:off x="2928958" y="1571637"/>
          <a:ext cx="3546739" cy="1497997"/>
        </a:xfrm>
        <a:prstGeom prst="chevron">
          <a:avLst/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محطات حرارية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غازية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اضافة وحدات لمحطات مائية</a:t>
          </a:r>
          <a:endParaRPr lang="en-US" sz="2000" kern="1200" dirty="0" smtClean="0"/>
        </a:p>
      </dsp:txBody>
      <dsp:txXfrm>
        <a:off x="3677957" y="1571637"/>
        <a:ext cx="2048742" cy="1497997"/>
      </dsp:txXfrm>
    </dsp:sp>
    <dsp:sp modelId="{C93911DB-03D0-4DFC-A448-F0A000048845}">
      <dsp:nvSpPr>
        <dsp:cNvPr id="0" name=""/>
        <dsp:cNvSpPr/>
      </dsp:nvSpPr>
      <dsp:spPr>
        <a:xfrm>
          <a:off x="6180422" y="1891962"/>
          <a:ext cx="2044501" cy="817800"/>
        </a:xfrm>
        <a:prstGeom prst="chevron">
          <a:avLst/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</a:rPr>
            <a:t>1,899 </a:t>
          </a:r>
          <a:r>
            <a:rPr lang="ar-SA" sz="2000" b="1" kern="1200" dirty="0" smtClean="0">
              <a:solidFill>
                <a:schemeClr val="bg1"/>
              </a:solidFill>
            </a:rPr>
            <a:t> مليون دولار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6589322" y="1891962"/>
        <a:ext cx="1226701" cy="817800"/>
      </dsp:txXfrm>
    </dsp:sp>
    <dsp:sp modelId="{1283AA4F-2F9A-4238-989E-F5965C2F7019}">
      <dsp:nvSpPr>
        <dsp:cNvPr id="0" name=""/>
        <dsp:cNvSpPr/>
      </dsp:nvSpPr>
      <dsp:spPr>
        <a:xfrm>
          <a:off x="4676" y="3187803"/>
          <a:ext cx="2837299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bg1"/>
              </a:solidFill>
            </a:rPr>
            <a:t>التوسع في شبكتي النقل والتوزيع. يتمديد الشبكات "بمختلف مستويات الجهد" 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673755" y="3187803"/>
        <a:ext cx="1499142" cy="1338157"/>
      </dsp:txXfrm>
    </dsp:sp>
    <dsp:sp modelId="{3D357DD2-F771-419B-BAEB-DC1A4D042D12}">
      <dsp:nvSpPr>
        <dsp:cNvPr id="0" name=""/>
        <dsp:cNvSpPr/>
      </dsp:nvSpPr>
      <dsp:spPr>
        <a:xfrm>
          <a:off x="2521752" y="3230463"/>
          <a:ext cx="3400332" cy="1252837"/>
        </a:xfrm>
        <a:prstGeom prst="chevron">
          <a:avLst/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خطوط نقل وتوزيع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زيادة شبكات وخطوط التوزيع بنسبة </a:t>
          </a:r>
          <a:r>
            <a:rPr lang="en-US" sz="2000" b="1" kern="1200" dirty="0" smtClean="0">
              <a:solidFill>
                <a:srgbClr val="FF0000"/>
              </a:solidFill>
            </a:rPr>
            <a:t>28</a:t>
          </a:r>
          <a:r>
            <a:rPr lang="ar-SA" sz="2000" b="1" kern="1200" dirty="0" smtClean="0">
              <a:solidFill>
                <a:srgbClr val="FF0000"/>
              </a:solidFill>
            </a:rPr>
            <a:t>%.</a:t>
          </a:r>
          <a:r>
            <a:rPr lang="ar-SA" sz="2000" kern="1200" dirty="0" smtClean="0"/>
            <a:t>تقليل الفاقد</a:t>
          </a:r>
        </a:p>
      </dsp:txBody>
      <dsp:txXfrm>
        <a:off x="3148171" y="3230463"/>
        <a:ext cx="2147495" cy="1252837"/>
      </dsp:txXfrm>
    </dsp:sp>
    <dsp:sp modelId="{915A528E-3136-419F-AE93-9D88B8D321F0}">
      <dsp:nvSpPr>
        <dsp:cNvPr id="0" name=""/>
        <dsp:cNvSpPr/>
      </dsp:nvSpPr>
      <dsp:spPr>
        <a:xfrm>
          <a:off x="5635855" y="3447982"/>
          <a:ext cx="2185755" cy="817800"/>
        </a:xfrm>
        <a:prstGeom prst="chevron">
          <a:avLst/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bg1"/>
              </a:solidFill>
            </a:rPr>
            <a:t> 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chemeClr val="bg1"/>
              </a:solidFill>
            </a:rPr>
            <a:t>1862.8 </a:t>
          </a:r>
          <a:r>
            <a:rPr lang="ar-SA" sz="2000" b="1" kern="1200" smtClean="0">
              <a:solidFill>
                <a:schemeClr val="bg1"/>
              </a:solidFill>
            </a:rPr>
            <a:t> </a:t>
          </a:r>
          <a:r>
            <a:rPr lang="ar-SA" sz="2000" b="1" kern="1200" dirty="0" smtClean="0">
              <a:solidFill>
                <a:schemeClr val="bg1"/>
              </a:solidFill>
            </a:rPr>
            <a:t>مليون دولار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6044755" y="3447982"/>
        <a:ext cx="1367955" cy="817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5AED4-4923-4F3C-8972-58535A989DFF}">
      <dsp:nvSpPr>
        <dsp:cNvPr id="0" name=""/>
        <dsp:cNvSpPr/>
      </dsp:nvSpPr>
      <dsp:spPr>
        <a:xfrm>
          <a:off x="2466845" y="0"/>
          <a:ext cx="3295908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رفع نسبة المشتركين والمستفيدين من</a:t>
          </a:r>
          <a:r>
            <a:rPr lang="en-US" sz="2000" b="1" kern="1200" dirty="0" smtClean="0"/>
            <a:t> </a:t>
          </a:r>
          <a:r>
            <a:rPr lang="ar-SA" sz="2000" b="1" kern="1200" dirty="0" smtClean="0"/>
            <a:t>خدمات الكهرباء  من </a:t>
          </a:r>
          <a:r>
            <a:rPr lang="en-US" sz="2000" b="1" kern="1200" dirty="0" smtClean="0">
              <a:solidFill>
                <a:srgbClr val="FF0000"/>
              </a:solidFill>
            </a:rPr>
            <a:t>34</a:t>
          </a:r>
          <a:r>
            <a:rPr lang="ar-SA" sz="2000" b="1" kern="1200" dirty="0" smtClean="0">
              <a:solidFill>
                <a:srgbClr val="FF0000"/>
              </a:solidFill>
            </a:rPr>
            <a:t>% </a:t>
          </a:r>
          <a:r>
            <a:rPr lang="ar-SA" sz="2000" b="1" kern="1200" dirty="0" smtClean="0"/>
            <a:t>إلى </a:t>
          </a:r>
          <a:r>
            <a:rPr lang="en-US" sz="2000" b="1" kern="1200" dirty="0" smtClean="0">
              <a:solidFill>
                <a:srgbClr val="FF0000"/>
              </a:solidFill>
            </a:rPr>
            <a:t>50</a:t>
          </a:r>
          <a:r>
            <a:rPr lang="ar-SA" sz="2000" b="1" kern="1200" dirty="0" smtClean="0">
              <a:solidFill>
                <a:srgbClr val="FF0000"/>
              </a:solidFill>
            </a:rPr>
            <a:t>% </a:t>
          </a:r>
          <a:endParaRPr lang="en-US" sz="2000" kern="1200" dirty="0"/>
        </a:p>
      </dsp:txBody>
      <dsp:txXfrm>
        <a:off x="2499985" y="33140"/>
        <a:ext cx="3229628" cy="1065210"/>
      </dsp:txXfrm>
    </dsp:sp>
    <dsp:sp modelId="{5406E9F7-BBE7-45D0-B5F1-D1E8C60F629E}">
      <dsp:nvSpPr>
        <dsp:cNvPr id="0" name=""/>
        <dsp:cNvSpPr/>
      </dsp:nvSpPr>
      <dsp:spPr>
        <a:xfrm rot="5400000">
          <a:off x="3902645" y="1159778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-5400000">
        <a:off x="3962049" y="1202209"/>
        <a:ext cx="305502" cy="297016"/>
      </dsp:txXfrm>
    </dsp:sp>
    <dsp:sp modelId="{03CFB7B0-DC56-4117-BDF6-483711386225}">
      <dsp:nvSpPr>
        <dsp:cNvPr id="0" name=""/>
        <dsp:cNvSpPr/>
      </dsp:nvSpPr>
      <dsp:spPr>
        <a:xfrm>
          <a:off x="2466845" y="1697236"/>
          <a:ext cx="3295908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رفع متوسط نصيب الفرد في استهلاك الكهرباء من </a:t>
          </a:r>
          <a:r>
            <a:rPr lang="en-US" sz="2000" b="1" kern="1200" dirty="0" smtClean="0">
              <a:solidFill>
                <a:srgbClr val="FF0000"/>
              </a:solidFill>
            </a:rPr>
            <a:t>532</a:t>
          </a:r>
          <a:r>
            <a:rPr lang="ar-SA" sz="2000" b="1" kern="1200" dirty="0" smtClean="0"/>
            <a:t>إلى </a:t>
          </a:r>
          <a:r>
            <a:rPr lang="en-US" sz="2000" b="1" kern="1200" dirty="0" smtClean="0">
              <a:solidFill>
                <a:srgbClr val="FF0000"/>
              </a:solidFill>
            </a:rPr>
            <a:t>690</a:t>
          </a:r>
          <a:r>
            <a:rPr lang="ar-SA" sz="2000" b="1" kern="1200" dirty="0" smtClean="0"/>
            <a:t>كيلوواط/ساعة في العام</a:t>
          </a:r>
          <a:endParaRPr lang="en-US" sz="2000" kern="1200" dirty="0"/>
        </a:p>
      </dsp:txBody>
      <dsp:txXfrm>
        <a:off x="2499985" y="1730376"/>
        <a:ext cx="3229628" cy="1065210"/>
      </dsp:txXfrm>
    </dsp:sp>
    <dsp:sp modelId="{E6397941-4C66-4043-A711-CC07E79EA847}">
      <dsp:nvSpPr>
        <dsp:cNvPr id="0" name=""/>
        <dsp:cNvSpPr/>
      </dsp:nvSpPr>
      <dsp:spPr>
        <a:xfrm rot="5400000">
          <a:off x="3902645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-5400000">
        <a:off x="3962049" y="2899445"/>
        <a:ext cx="305502" cy="297016"/>
      </dsp:txXfrm>
    </dsp:sp>
    <dsp:sp modelId="{15F30073-C0A3-43C7-9C70-54FD6B29DC27}">
      <dsp:nvSpPr>
        <dsp:cNvPr id="0" name=""/>
        <dsp:cNvSpPr/>
      </dsp:nvSpPr>
      <dsp:spPr>
        <a:xfrm>
          <a:off x="2466845" y="3394472"/>
          <a:ext cx="3295908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خفض الفقد الكهربائي</a:t>
          </a:r>
          <a:r>
            <a:rPr lang="en-US" sz="2000" kern="1200" dirty="0" smtClean="0"/>
            <a:t> </a:t>
          </a:r>
          <a:r>
            <a:rPr lang="ar-SA" sz="2000" kern="1200" dirty="0" smtClean="0"/>
            <a:t>في شبكة خطوط النقل من </a:t>
          </a:r>
          <a:r>
            <a:rPr lang="en-US" sz="2000" kern="1200" dirty="0" smtClean="0">
              <a:solidFill>
                <a:srgbClr val="FF0000"/>
              </a:solidFill>
            </a:rPr>
            <a:t>4.5</a:t>
          </a:r>
          <a:r>
            <a:rPr lang="ar-SA" sz="2000" kern="1200" dirty="0" smtClean="0">
              <a:solidFill>
                <a:srgbClr val="FF0000"/>
              </a:solidFill>
            </a:rPr>
            <a:t>% </a:t>
          </a:r>
          <a:r>
            <a:rPr lang="ar-SA" sz="2000" kern="1200" dirty="0" smtClean="0"/>
            <a:t>إلى </a:t>
          </a:r>
          <a:r>
            <a:rPr lang="en-US" sz="2000" kern="1200" dirty="0" smtClean="0">
              <a:solidFill>
                <a:srgbClr val="FF0000"/>
              </a:solidFill>
            </a:rPr>
            <a:t>3</a:t>
          </a:r>
          <a:r>
            <a:rPr lang="ar-SA" sz="2000" kern="1200" dirty="0" smtClean="0">
              <a:solidFill>
                <a:srgbClr val="FF0000"/>
              </a:solidFill>
            </a:rPr>
            <a:t>%</a:t>
          </a:r>
          <a:r>
            <a:rPr lang="en-US" sz="2000" kern="1200" dirty="0" smtClean="0">
              <a:solidFill>
                <a:srgbClr val="FF0000"/>
              </a:solidFill>
            </a:rPr>
            <a:t> </a:t>
          </a:r>
          <a:r>
            <a:rPr lang="ar-SA" sz="2000" kern="1200" dirty="0" smtClean="0">
              <a:solidFill>
                <a:schemeClr val="bg1"/>
              </a:solidFill>
            </a:rPr>
            <a:t>و</a:t>
          </a:r>
          <a:r>
            <a:rPr lang="ar-SA" sz="2000" kern="1200" dirty="0" smtClean="0"/>
            <a:t>في شبكة التوزيع من </a:t>
          </a:r>
          <a:r>
            <a:rPr lang="en-US" sz="2000" kern="1200" dirty="0" smtClean="0">
              <a:solidFill>
                <a:srgbClr val="FF0000"/>
              </a:solidFill>
            </a:rPr>
            <a:t>15.4</a:t>
          </a:r>
          <a:r>
            <a:rPr lang="ar-SA" sz="2000" kern="1200" dirty="0" smtClean="0"/>
            <a:t>% إلى </a:t>
          </a:r>
          <a:r>
            <a:rPr lang="en-US" sz="2000" kern="1200" dirty="0" smtClean="0">
              <a:solidFill>
                <a:srgbClr val="FF0000"/>
              </a:solidFill>
            </a:rPr>
            <a:t>11</a:t>
          </a:r>
          <a:r>
            <a:rPr lang="ar-SA" sz="2000" kern="1200" dirty="0" smtClean="0"/>
            <a:t>% </a:t>
          </a:r>
          <a:endParaRPr lang="en-US" sz="2000" kern="1200" dirty="0">
            <a:solidFill>
              <a:srgbClr val="FF0000"/>
            </a:solidFill>
          </a:endParaRPr>
        </a:p>
      </dsp:txBody>
      <dsp:txXfrm>
        <a:off x="2499985" y="3427612"/>
        <a:ext cx="3229628" cy="1065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4F831-BFBB-41F4-8AFE-BF8D04BAB691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B5321-A5BA-4599-9728-6038419D5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0F1DA-B93C-496B-8791-6F63960C9514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1B95F-B340-4277-87EB-14365DAF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2024034" y="1643050"/>
            <a:ext cx="821537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None/>
            </a:pPr>
            <a:r>
              <a:rPr lang="ar-SA" sz="2400" b="1" dirty="0">
                <a:solidFill>
                  <a:srgbClr val="FFFF00"/>
                </a:solidFill>
              </a:rPr>
              <a:t>الدورة السادسة لمؤتمر التعاون العربي الصيني في مجال الطاقة</a:t>
            </a:r>
            <a:endParaRPr lang="en-US" sz="2400" dirty="0">
              <a:solidFill>
                <a:srgbClr val="FFFF00"/>
              </a:solidFill>
            </a:endParaRPr>
          </a:p>
          <a:p>
            <a:pPr lvl="0" algn="ctr" rtl="1">
              <a:buNone/>
            </a:pPr>
            <a:r>
              <a:rPr lang="ar-SA" sz="2400" b="1" dirty="0"/>
              <a:t>القاهرة 5 – 8 نوفمبر 2018</a:t>
            </a:r>
          </a:p>
          <a:p>
            <a:pPr lvl="0" algn="ctr" rtl="1">
              <a:buNone/>
            </a:pPr>
            <a:r>
              <a:rPr lang="ar-SA" sz="2400" b="1" dirty="0"/>
              <a:t> تحت شعار  </a:t>
            </a:r>
            <a:r>
              <a:rPr lang="ar-SA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(حزام واحد- طريق واحد وفرص استثمارية واعدة)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024034" y="214290"/>
            <a:ext cx="8143932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400" dirty="0"/>
              <a:t>بسم الله الرحمن الرحيم</a:t>
            </a:r>
            <a:r>
              <a:rPr lang="ar-SA" b="1" dirty="0"/>
              <a:t/>
            </a:r>
            <a:br>
              <a:rPr lang="ar-SA" b="1" dirty="0"/>
            </a:br>
            <a:r>
              <a:rPr lang="ar-SA" b="1" dirty="0"/>
              <a:t>جمهورية السودان </a:t>
            </a:r>
            <a:br>
              <a:rPr lang="ar-SA" b="1" dirty="0"/>
            </a:br>
            <a:r>
              <a:rPr lang="ar-SA" b="1" dirty="0"/>
              <a:t>وزارة  الموارد المائية والري والكهرباء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2024034" y="4572008"/>
            <a:ext cx="8143932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FFC000"/>
                </a:solidFill>
              </a:rPr>
              <a:t>تحديات قطاع الطاقة الكهربائية فى السودان</a:t>
            </a:r>
          </a:p>
          <a:p>
            <a:pPr algn="ctr"/>
            <a:r>
              <a:rPr lang="ar-SA" sz="2000" dirty="0">
                <a:solidFill>
                  <a:schemeClr val="bg1"/>
                </a:solidFill>
              </a:rPr>
              <a:t>م. يوسف عبدالباقي يوسف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24034" y="3857628"/>
            <a:ext cx="814393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ar-SA" sz="2400" b="1" dirty="0">
                <a:solidFill>
                  <a:schemeClr val="bg1"/>
                </a:solidFill>
              </a:rPr>
              <a:t>ورقة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ar-SA" sz="2400" b="1" dirty="0">
                <a:solidFill>
                  <a:schemeClr val="bg1"/>
                </a:solidFill>
              </a:rPr>
              <a:t>بعنوان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2"/>
          <a:srcRect l="21573" t="3174" r="32661" b="19048"/>
          <a:stretch>
            <a:fillRect/>
          </a:stretch>
        </p:blipFill>
        <p:spPr bwMode="auto">
          <a:xfrm>
            <a:off x="2024034" y="214290"/>
            <a:ext cx="1357322" cy="1357322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Picture 6" descr="الجديان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39206" y="214290"/>
            <a:ext cx="1428760" cy="1357322"/>
          </a:xfrm>
          <a:prstGeom prst="rect">
            <a:avLst/>
          </a:prstGeom>
          <a:noFill/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809720" y="2786058"/>
          <a:ext cx="82296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اخرى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صناعي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تجارى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 smtClean="0"/>
                        <a:t>سكنى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88270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12220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b="1" dirty="0" smtClean="0"/>
                        <a:t>255990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b="1" dirty="0" smtClean="0"/>
                        <a:t>2248520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2809852" y="350043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5238744" y="1928802"/>
            <a:ext cx="507213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000" b="1" dirty="0">
                <a:solidFill>
                  <a:schemeClr val="bg1"/>
                </a:solidFill>
              </a:rPr>
              <a:t>اعداد المشتركين حسب القطاعات</a:t>
            </a:r>
          </a:p>
          <a:p>
            <a:pPr algn="ctr" rtl="1"/>
            <a:r>
              <a:rPr lang="ar-SA" sz="2000" b="1" dirty="0">
                <a:solidFill>
                  <a:schemeClr val="bg1"/>
                </a:solidFill>
              </a:rPr>
              <a:t>مشترك  </a:t>
            </a:r>
            <a:r>
              <a:rPr lang="en-US" sz="2000" b="1" dirty="0">
                <a:solidFill>
                  <a:schemeClr val="bg1"/>
                </a:solidFill>
              </a:rPr>
              <a:t>,000</a:t>
            </a:r>
            <a:r>
              <a:rPr lang="ar-SA" sz="2000" b="1" dirty="0">
                <a:solidFill>
                  <a:schemeClr val="bg1"/>
                </a:solidFill>
              </a:rPr>
              <a:t> </a:t>
            </a:r>
            <a:r>
              <a:rPr lang="en-US" altLang="en-US" sz="2000" b="1" dirty="0">
                <a:latin typeface="Arial" pitchFamily="34" charset="0"/>
                <a:cs typeface="Arial" pitchFamily="34" charset="0"/>
              </a:rPr>
              <a:t>2,605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type="title"/>
          </p:nvPr>
        </p:nvSpPr>
        <p:spPr>
          <a:xfrm>
            <a:off x="5238744" y="214290"/>
            <a:ext cx="5043494" cy="7143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r" rtl="1"/>
            <a:r>
              <a:rPr lang="ar-SA" sz="2000" b="1" dirty="0"/>
              <a:t>عدد السكان	</a:t>
            </a:r>
            <a:r>
              <a:rPr lang="en-US" sz="2000" b="1" dirty="0"/>
              <a:t>		33,782,742 </a:t>
            </a:r>
            <a:r>
              <a:rPr lang="ar-SA" sz="2000" b="1" dirty="0"/>
              <a:t>  </a:t>
            </a:r>
            <a:endParaRPr lang="en-US" sz="2000" b="1" dirty="0"/>
          </a:p>
          <a:p>
            <a:pPr algn="r" rtl="1"/>
            <a:r>
              <a:rPr lang="ar-SA" sz="2000" b="1" dirty="0"/>
              <a:t>نسبة النمو</a:t>
            </a:r>
            <a:r>
              <a:rPr lang="en-US" sz="2000" b="1" dirty="0"/>
              <a:t>  </a:t>
            </a:r>
            <a:r>
              <a:rPr lang="ar-SA" sz="2000" b="1" dirty="0"/>
              <a:t> فى السكان فى المائة	     </a:t>
            </a:r>
            <a:r>
              <a:rPr lang="en-US" sz="2000" b="1" dirty="0"/>
              <a:t>2.99</a:t>
            </a:r>
            <a:endParaRPr lang="en-U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5310182" y="1071546"/>
            <a:ext cx="500066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000" b="1" dirty="0"/>
              <a:t>نسبة المزودين بالكهرباء</a:t>
            </a:r>
            <a:r>
              <a:rPr lang="en-US" sz="2000" b="1" dirty="0"/>
              <a:t> </a:t>
            </a:r>
            <a:r>
              <a:rPr lang="ar-SA" sz="2000" b="1" dirty="0"/>
              <a:t> فى المائة  </a:t>
            </a:r>
            <a:r>
              <a:rPr lang="en-US" sz="2000" b="1" dirty="0"/>
              <a:t> 34%</a:t>
            </a:r>
            <a:r>
              <a:rPr lang="ar-SA" sz="2000" b="1" dirty="0"/>
              <a:t> 		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417638"/>
          </a:xfrm>
        </p:spPr>
        <p:txBody>
          <a:bodyPr>
            <a:normAutofit/>
          </a:bodyPr>
          <a:lstStyle/>
          <a:p>
            <a:pPr rtl="1"/>
            <a:r>
              <a:rPr lang="ar-SA" sz="2400" b="1" dirty="0">
                <a:solidFill>
                  <a:srgbClr val="FF0000"/>
                </a:solidFill>
              </a:rPr>
              <a:t>توقعات الطلب فى العام </a:t>
            </a:r>
            <a:r>
              <a:rPr lang="en-US" sz="2400" b="1" dirty="0">
                <a:solidFill>
                  <a:srgbClr val="FF0000"/>
                </a:solidFill>
              </a:rPr>
              <a:t>2020</a:t>
            </a:r>
            <a:r>
              <a:rPr lang="ar-SA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/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ar-SA" sz="2400" b="1" dirty="0">
                <a:solidFill>
                  <a:srgbClr val="FF0000"/>
                </a:solidFill>
              </a:rPr>
              <a:t> بزيادة </a:t>
            </a:r>
            <a:r>
              <a:rPr lang="en-US" sz="2400" b="1" dirty="0">
                <a:solidFill>
                  <a:srgbClr val="FF0000"/>
                </a:solidFill>
              </a:rPr>
              <a:t>8093.59 GWH </a:t>
            </a:r>
            <a:r>
              <a:rPr lang="ar-SA" sz="2400" b="1" dirty="0">
                <a:solidFill>
                  <a:srgbClr val="FF0000"/>
                </a:solidFill>
              </a:rPr>
              <a:t>عن العام </a:t>
            </a:r>
            <a:r>
              <a:rPr lang="en-US" sz="2400" b="1" dirty="0">
                <a:solidFill>
                  <a:srgbClr val="FF0000"/>
                </a:solidFill>
              </a:rPr>
              <a:t>2017</a:t>
            </a:r>
            <a:br>
              <a:rPr lang="en-US" sz="2400" b="1" dirty="0">
                <a:solidFill>
                  <a:srgbClr val="FF0000"/>
                </a:solidFill>
              </a:rPr>
            </a:b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16402.41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24496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024166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المشرؤعات لمقابلة الطلب حتى 2020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24034" y="178592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en-US" dirty="0" smtClean="0"/>
          </a:p>
          <a:p>
            <a:pPr algn="r" rt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09918" y="285728"/>
            <a:ext cx="457203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b="1" dirty="0">
                <a:solidFill>
                  <a:srgbClr val="FF0000"/>
                </a:solidFill>
              </a:rPr>
              <a:t>التحديات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81224" y="2071678"/>
            <a:ext cx="6715172" cy="114300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t"/>
            <a:r>
              <a:rPr lang="ar-SA" sz="2400" b="1" dirty="0">
                <a:solidFill>
                  <a:srgbClr val="FFC000"/>
                </a:solidFill>
              </a:rPr>
              <a:t>الزيادة الكبيرة في الطلب علي الطاقة الكهربائية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452662" y="4000504"/>
            <a:ext cx="6715172" cy="114300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t"/>
            <a:r>
              <a:rPr lang="ar-SA" sz="2400" b="1" dirty="0">
                <a:solidFill>
                  <a:srgbClr val="FFC000"/>
                </a:solidFill>
              </a:rPr>
              <a:t>تمويل المشروعات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9239272" y="2071678"/>
            <a:ext cx="92869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9382148" y="3929066"/>
            <a:ext cx="92869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524232" y="2285992"/>
            <a:ext cx="5000660" cy="85725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b="1" dirty="0">
                <a:solidFill>
                  <a:srgbClr val="FFC000"/>
                </a:solidFill>
              </a:rPr>
              <a:t>ارتفاع تكاليف إنتاج الكهرباء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024958" y="2285992"/>
            <a:ext cx="92869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3524232" y="3714752"/>
            <a:ext cx="5072098" cy="92869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b="1" dirty="0">
                <a:solidFill>
                  <a:srgbClr val="FFC000"/>
                </a:solidFill>
              </a:rPr>
              <a:t>الفقد الكهربائي  في شبكات النقل والتوزيع.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9167834" y="3643314"/>
            <a:ext cx="100013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</a:t>
            </a:r>
            <a:endParaRPr lang="en-US" sz="2800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667108" y="285728"/>
            <a:ext cx="4572032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b="1" dirty="0">
                <a:solidFill>
                  <a:srgbClr val="FF0000"/>
                </a:solidFill>
              </a:rPr>
              <a:t>التحديات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5538" y="2500306"/>
            <a:ext cx="5357850" cy="92869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b="1" dirty="0">
                <a:solidFill>
                  <a:srgbClr val="FFC000"/>
                </a:solidFill>
              </a:rPr>
              <a:t>الاعتماد على مصادر تقليدية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16" y="2500306"/>
            <a:ext cx="107157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5</a:t>
            </a:r>
            <a:endParaRPr lang="en-U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2595538" y="4286256"/>
            <a:ext cx="5572164" cy="157163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SA" sz="2800" b="1" dirty="0">
                <a:solidFill>
                  <a:srgbClr val="FFC000"/>
                </a:solidFill>
              </a:rPr>
              <a:t>السياسات الاقتصادية بهدف تشجيع القطاعات الإنتاجية للمشاركة والاستثمار في صناعة الكهرباء توليداً وتوزيعاً.</a:t>
            </a:r>
            <a:endParaRPr lang="en-US" sz="2800" b="1" dirty="0">
              <a:solidFill>
                <a:srgbClr val="FFC000"/>
              </a:solidFill>
            </a:endParaRPr>
          </a:p>
          <a:p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596330" y="4643446"/>
            <a:ext cx="100013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6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   </a:t>
            </a:r>
            <a:r>
              <a:rPr lang="ar-SA" sz="2000" b="1" dirty="0"/>
              <a:t>مشروعات التوليد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1" y="1600200"/>
          <a:ext cx="8258205" cy="387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6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موقف الاعداد والتنفيذ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200" b="1">
                          <a:latin typeface="Calibri"/>
                          <a:ea typeface="Times New Roman"/>
                          <a:cs typeface="Arial"/>
                        </a:rPr>
                        <a:t>الموازنة التقديرية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مليون دولار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200" b="1">
                          <a:latin typeface="Calibri"/>
                          <a:ea typeface="Times New Roman"/>
                          <a:cs typeface="Arial"/>
                        </a:rPr>
                        <a:t>تاريخ البداية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السعة المركبة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(ميقاوات)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200" b="1" dirty="0">
                          <a:latin typeface="Calibri"/>
                          <a:ea typeface="Times New Roman"/>
                          <a:cs typeface="Arial"/>
                        </a:rPr>
                        <a:t>المشروع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Arial"/>
                          <a:ea typeface="Times New Roman"/>
                          <a:cs typeface="Times New Roman"/>
                        </a:rPr>
                        <a:t>- اكتمل دخول والحدتين 2،1بسعة 160 ميقاواط وجاري  العمل في إكمال الوحدتين 4،3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Arial"/>
                          <a:ea typeface="Times New Roman"/>
                          <a:cs typeface="Times New Roman"/>
                        </a:rPr>
                        <a:t>2015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4×80=  320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Arial"/>
                          <a:ea typeface="Times New Roman"/>
                          <a:cs typeface="Times New Roman"/>
                        </a:rPr>
                        <a:t>سدي أعالي عطبرة وستيت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- جاري العمل في الأعمال المدنية وتجهيز قواعد الوحدات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- وصلت 3 وحدات في 31/5/2017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360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2017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3×187=  561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وحدات توليد  قري-3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( سيمنس) الغازية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2×187= 374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وحدات توليد بوتسودان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 ( سيمنس) الغازية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تم إعداد دراسة الجدوي وجاري إعداد مستندات العطاء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177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2017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3×175=  525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محطة توليد الباقير الغازية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Times New Roman"/>
                          <a:cs typeface="Arial"/>
                        </a:rPr>
                        <a:t>تمت الدراسات ومراجعتها  بواسطة شركة التصميم الهندسية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177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2018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3×175=  525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Times New Roman"/>
                          <a:cs typeface="Arial"/>
                        </a:rPr>
                        <a:t>محطة توليد قري-3 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Times New Roman"/>
                          <a:cs typeface="Arial"/>
                        </a:rPr>
                        <a:t> ( السعودي) الغازية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1×200=  200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1800" b="1" dirty="0"/>
              <a:t>مشروعات التوليد</a:t>
            </a:r>
            <a:endParaRPr lang="en-US" sz="1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3824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موقف الاعداد والتنفيذ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200" b="1">
                          <a:latin typeface="Calibri"/>
                          <a:ea typeface="Times New Roman"/>
                          <a:cs typeface="Arial"/>
                        </a:rPr>
                        <a:t>الموازنة التقديرية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مليون دولار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200" b="1">
                          <a:latin typeface="Calibri"/>
                          <a:ea typeface="Times New Roman"/>
                          <a:cs typeface="Arial"/>
                        </a:rPr>
                        <a:t>تاريخ البداية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السعة المركبة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(ميقاوات)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200" b="1" dirty="0">
                          <a:latin typeface="Calibri"/>
                          <a:ea typeface="Times New Roman"/>
                          <a:cs typeface="Arial"/>
                        </a:rPr>
                        <a:t>المشروع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مرحلة إعداد الدراسات  والترويج للتمويل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251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2019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1×200= 200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محطة توليد نيم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(المرحلة </a:t>
                      </a:r>
                      <a:r>
                        <a:rPr lang="ar-EG" sz="1200">
                          <a:latin typeface="Calibri"/>
                          <a:ea typeface="Times New Roman"/>
                          <a:cs typeface="Arial"/>
                        </a:rPr>
                        <a:t>الثانية)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إكمال الدراسة المبدئية وتم إعداد مسودة توزيع المشاريع للاعتماد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300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2017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150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مشروع توليد دارفور الكبري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(انارة عواصم الولايات)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مرحلة إعداد الدراسات والترويج للتمويل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latin typeface="Arial"/>
                          <a:ea typeface="Times New Roman"/>
                          <a:cs typeface="Arial"/>
                        </a:rPr>
                        <a:t>180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2018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162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تكبير محطة توليد خزان الروصيرص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مراجعة دراسة الجدوي  والترويج للتمويل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186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2018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36.5×4 = 146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محطة توليد خزان سنار الشرقية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Times New Roman"/>
                          <a:cs typeface="Arial"/>
                        </a:rPr>
                        <a:t>تم تحديد الموقع وجارى عمل الدراسات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250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Times New Roman"/>
                          <a:cs typeface="Arial"/>
                        </a:rPr>
                        <a:t>2018</a:t>
                      </a:r>
                      <a:endParaRPr lang="en-US" sz="11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200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طاقة  شمسية بالخرطوم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(غرب أمدرمان)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Times New Roman"/>
                          <a:cs typeface="Arial"/>
                        </a:rPr>
                        <a:t>تم عمل الدراسات وتم تجهيز الموقع وفى انتظار التمويل.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180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2018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100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طاقة الرياح دنقلا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2,329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Arial"/>
                        </a:rPr>
                        <a:t>3,236 (ميقاواط)</a:t>
                      </a:r>
                      <a:endParaRPr lang="en-US" sz="11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جملة القدرة المركبة (ميقاواط)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000" b="1" dirty="0"/>
              <a:t>مشروعات النقل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7758138" cy="34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6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مليون دولار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وصف المشروع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اسم المشروع 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205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50.15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خط ناقل بجهد</a:t>
                      </a:r>
                      <a:r>
                        <a:rPr lang="en-US" sz="1100" b="1">
                          <a:latin typeface="Arial"/>
                          <a:ea typeface="Calibri"/>
                          <a:cs typeface="Arial"/>
                        </a:rPr>
                        <a:t> 220kv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طول الخط: 320 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المحطات التحويلية: 4 محطات ومحطة تحويلية خامسة بسوبا- الخرطوم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cs typeface="Arial"/>
                        </a:rPr>
                        <a:t>مشروع كهرباء ولاية نهر النيل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100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مستوى الجهد:220ك.ف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طول الخط : 90 كلم.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المحطات التحويلية: تمديد محطة بابنوسة / محطة جديدة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r"/>
                        </a:tabLst>
                      </a:pPr>
                      <a:r>
                        <a:rPr lang="ar-SA" sz="1100">
                          <a:latin typeface="Calibri"/>
                          <a:ea typeface="Times New Roman"/>
                          <a:cs typeface="Arial"/>
                        </a:rPr>
                        <a:t>مشروع الخط الناقل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r"/>
                        </a:tabLst>
                      </a:pPr>
                      <a:r>
                        <a:rPr lang="ar-SA" sz="1100">
                          <a:latin typeface="Calibri"/>
                          <a:ea typeface="Times New Roman"/>
                          <a:cs typeface="Arial"/>
                        </a:rPr>
                        <a:t>بابنوسة – عديلة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84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مستوى الجهد: 220ك.ف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en-US" sz="1100" b="1">
                          <a:latin typeface="Arial"/>
                          <a:ea typeface="Calibri"/>
                          <a:cs typeface="Arial"/>
                        </a:rPr>
                        <a:t>265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المحطات التحويلية: تمديد محطة عديلة / محطتين نيالا الضعين.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r"/>
                        </a:tabLs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مشروع الخط الناقل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r"/>
                        </a:tabLs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عديلة – الضعين - نيالا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210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مستوى الجهد: 220 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طول الخط: 200كلم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المحطات التحويلية: تمديد نيالا / محطة جديدة بالفاشر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r"/>
                        </a:tabLs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مشروع الخط الناقل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r"/>
                        </a:tabLst>
                      </a:pPr>
                      <a:r>
                        <a:rPr lang="ar-SA" sz="1100">
                          <a:latin typeface="Calibri"/>
                          <a:ea typeface="Times New Roman"/>
                          <a:cs typeface="Arial"/>
                        </a:rPr>
                        <a:t>نيالا - الفاشر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Arial"/>
                          <a:ea typeface="Calibri"/>
                          <a:cs typeface="Arial"/>
                        </a:rPr>
                        <a:t>1.88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مستوى الجهد: 220ك.ف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en-US" sz="1100" b="1" dirty="0">
                          <a:latin typeface="Arial"/>
                          <a:ea typeface="Calibri"/>
                          <a:cs typeface="Arial"/>
                        </a:rPr>
                        <a:t>370</a:t>
                      </a: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كلم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المحطات التحويلية:  نيالا الصناعية ، كاس ، زالنجي ، الجنينة.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r"/>
                        </a:tabLs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مشروع الخط الناقل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r"/>
                        </a:tabLst>
                      </a:pPr>
                      <a:r>
                        <a:rPr lang="ar-SA" sz="1100" dirty="0">
                          <a:latin typeface="Calibri"/>
                          <a:ea typeface="Times New Roman"/>
                          <a:cs typeface="Arial"/>
                        </a:rPr>
                        <a:t>نيالا - كاس – زالنجى - الجنينة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200" b="1" dirty="0"/>
          </a:p>
        </p:txBody>
      </p:sp>
      <p:sp>
        <p:nvSpPr>
          <p:cNvPr id="4" name="Oval 3"/>
          <p:cNvSpPr/>
          <p:nvPr/>
        </p:nvSpPr>
        <p:spPr>
          <a:xfrm>
            <a:off x="8453454" y="2000240"/>
            <a:ext cx="150019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  <a:endParaRPr lang="en-US" sz="2800" b="1" dirty="0"/>
          </a:p>
        </p:txBody>
      </p:sp>
      <p:sp>
        <p:nvSpPr>
          <p:cNvPr id="6" name="Oval 5"/>
          <p:cNvSpPr/>
          <p:nvPr/>
        </p:nvSpPr>
        <p:spPr>
          <a:xfrm>
            <a:off x="8524892" y="3286124"/>
            <a:ext cx="150019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  <a:endParaRPr lang="en-US" sz="2800" b="1" dirty="0"/>
          </a:p>
        </p:txBody>
      </p:sp>
      <p:sp>
        <p:nvSpPr>
          <p:cNvPr id="7" name="Oval 6"/>
          <p:cNvSpPr/>
          <p:nvPr/>
        </p:nvSpPr>
        <p:spPr>
          <a:xfrm>
            <a:off x="8524892" y="4643446"/>
            <a:ext cx="150019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3</a:t>
            </a:r>
            <a:endParaRPr lang="en-US" sz="28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3595670" y="2214554"/>
            <a:ext cx="435771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b="1" dirty="0">
                <a:solidFill>
                  <a:srgbClr val="FFC000"/>
                </a:solidFill>
              </a:rPr>
              <a:t>الوضع الحالي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67108" y="3571876"/>
            <a:ext cx="435771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b="1" dirty="0">
                <a:solidFill>
                  <a:srgbClr val="FFC000"/>
                </a:solidFill>
              </a:rPr>
              <a:t>المشروعات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667108" y="4714884"/>
            <a:ext cx="435771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b="1" dirty="0">
                <a:solidFill>
                  <a:srgbClr val="FFC000"/>
                </a:solidFill>
              </a:rPr>
              <a:t>التحديات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8744" y="357166"/>
            <a:ext cx="16321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فهرس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000" b="1" dirty="0"/>
              <a:t>مشروعات النقل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58204" cy="4515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4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4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Arial"/>
                        </a:rPr>
                        <a:t>موقف الدراسات</a:t>
                      </a:r>
                    </a:p>
                    <a:p>
                      <a:endParaRPr lang="en-US" sz="1200" b="1" kern="1200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200" b="1" kern="1200" dirty="0" smtClean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Arial"/>
                        </a:rPr>
                        <a:t>التكلفة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وصف المشروع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اسم المشروع وموقعة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100" dirty="0" smtClean="0">
                        <a:latin typeface="Calibri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ar-SA" sz="1100" dirty="0" smtClean="0">
                        <a:latin typeface="Calibri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ar-SA" sz="1100" dirty="0" smtClean="0">
                        <a:latin typeface="Calibri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ar-SA" sz="1100" dirty="0" smtClean="0">
                        <a:latin typeface="Calibri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 dirty="0" smtClean="0">
                          <a:latin typeface="+mn-lt"/>
                          <a:ea typeface="Calibri"/>
                          <a:cs typeface="+mn-cs"/>
                        </a:rPr>
                        <a:t>جاهزة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مليون دولار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200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مستوى الجهد: </a:t>
                      </a:r>
                      <a:r>
                        <a:rPr lang="en-US" sz="1200" b="1">
                          <a:latin typeface="Arial"/>
                          <a:ea typeface="Calibri"/>
                          <a:cs typeface="Arial"/>
                        </a:rPr>
                        <a:t>500 </a:t>
                      </a: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 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طول الخط: 261 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المحطات التحويلية: محطتين جديدتين + محطتين تمديد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18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1. مشروع الخط  الناقل 500 ك.ف حول الخرطوم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437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مستوى الجهد: 500 ك.ف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طول الخط: 590 كلم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المحطات التحويلية: 2 محطة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18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2. مشروع الربط الاثيوبي.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27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مستوى الجهد: 220 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طول الخط: 2 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المحطات التحويلية: 1 محطة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18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1.3 مشروع محطة الهدى.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مستوى الجهد: 110 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en-US" sz="1200" b="1">
                          <a:latin typeface="Arial"/>
                          <a:ea typeface="Calibri"/>
                          <a:cs typeface="Arial"/>
                        </a:rPr>
                        <a:t>30</a:t>
                      </a: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المحطات التحويلية: تمديد محطة الباقير </a:t>
                      </a:r>
                      <a:r>
                        <a:rPr lang="en-US" sz="1200" b="1">
                          <a:latin typeface="Arial"/>
                          <a:ea typeface="Calibri"/>
                          <a:cs typeface="Arial"/>
                        </a:rPr>
                        <a:t> ,</a:t>
                      </a: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كيلو10ال 110ك.ف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18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2.3 مشروع تغيير خط  النقل الربط بين محطتى ( سوبا – كيلو10 )و (سوبا – الباقير ).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22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مستوى الجهد: 220ك.ف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طول الخط: 16 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المحطات التحويلية: تمديد محطتين.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18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3.3 تكبير محطة كوكو الى 220ك.ف  و تمديد محطة عدبابكر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31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مستوى الجهد: 220ك.ف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طول الخط: 70كلم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المحطات التحويلية: تمديد محطتين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18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4.3 مشروع تكبير محطة الإزرقاب  الى 220 ك.ف وإنشاء الخط 220 ك.ف              ( قرى –الأزرقاب –المهدية )        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1800" b="1" dirty="0">
                <a:solidFill>
                  <a:schemeClr val="dk1"/>
                </a:solidFill>
                <a:ea typeface="Calibri"/>
                <a:cs typeface="Arial"/>
              </a:rPr>
              <a:t>مشروعات النقل المخططة 2017-2018</a:t>
            </a:r>
            <a:endParaRPr lang="en-US" b="1" dirty="0">
              <a:solidFill>
                <a:schemeClr val="dk1"/>
              </a:solidFill>
              <a:ea typeface="Calibri"/>
              <a:cs typeface="Arial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372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+mn-cs"/>
                        </a:rPr>
                        <a:t>موقف الدراسات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>
                          <a:latin typeface="+mn-lt"/>
                          <a:ea typeface="Calibri"/>
                          <a:cs typeface="+mn-cs"/>
                        </a:rPr>
                        <a:t>مليون دولار</a:t>
                      </a:r>
                      <a:endParaRPr lang="en-US" sz="1400" dirty="0" smtClean="0">
                        <a:latin typeface="+mn-lt"/>
                        <a:cs typeface="Arial"/>
                      </a:endParaRP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atin typeface="+mn-lt"/>
                          <a:ea typeface="Calibri"/>
                          <a:cs typeface="+mn-cs"/>
                        </a:rPr>
                        <a:t>وصف المشروع</a:t>
                      </a:r>
                      <a:endParaRPr lang="en-US" sz="1200" dirty="0" smtClean="0">
                        <a:latin typeface="+mn-lt"/>
                        <a:cs typeface="Arial"/>
                      </a:endParaRP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latin typeface="+mn-lt"/>
                          <a:ea typeface="Calibri"/>
                          <a:cs typeface="+mn-cs"/>
                        </a:rPr>
                        <a:t>اسم المشروع وموقعة</a:t>
                      </a:r>
                      <a:endParaRPr lang="en-US" sz="1400" dirty="0" smtClean="0">
                        <a:latin typeface="+mn-lt"/>
                        <a:cs typeface="Arial"/>
                      </a:endParaRP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مستوى الجهد: 220ك.ف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طول الخط: 17كلم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المحطات التحويلية: تمديد محطتين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Calibri"/>
                          <a:cs typeface="Arial"/>
                        </a:rPr>
                        <a:t>5.3 مشروع تكبير محطة المقرن الى 220 ك.ف وانشاء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Calibri"/>
                          <a:cs typeface="Arial"/>
                        </a:rPr>
                        <a:t>الخط 220ك.ف (الجموعية – المقرن)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مستوى الجهد: 220ك.ف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طول الخط:40 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المحطات التحويلية: تمديد محطتين.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Calibri"/>
                          <a:cs typeface="Arial"/>
                        </a:rPr>
                        <a:t>6.3 مشروع تكبير محطة الشجرة الى 220ك.ف وانشاءخط  يربط بين محطتى (الشجرة – المقرن)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دراسة مبدئية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546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مستوى الجهد: 500ك.ف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طول الخط: 780 كلم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المحطات التحويلية: محطة جديد ببورتسودان،تمديد محطة عطبرة، تمديد محطة الكباشي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18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4. مشروع الخط ال500 ك.ف بورتسودان  – عطبرة- الخرطوم. 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Arial"/>
                        </a:rPr>
                        <a:t>تكلفة مشروعات النقل المخططة 2017-2018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400" b="1" dirty="0">
                <a:solidFill>
                  <a:schemeClr val="dk1"/>
                </a:solidFill>
              </a:rPr>
              <a:t>مشروعات النقل المخططة 2018-2019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09720" y="1838536"/>
          <a:ext cx="8429684" cy="4785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7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7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7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167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00" b="1" dirty="0">
                          <a:latin typeface="Calibri"/>
                          <a:ea typeface="Calibri"/>
                          <a:cs typeface="Arial"/>
                        </a:rPr>
                        <a:t>موقف الدراسات و مستندات العطاء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Calibri"/>
                          <a:ea typeface="Calibri"/>
                          <a:cs typeface="Arial"/>
                        </a:rPr>
                        <a:t>وصف المشروع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Calibri"/>
                          <a:ea typeface="Calibri"/>
                          <a:cs typeface="Arial"/>
                        </a:rPr>
                        <a:t>اسم المشروع وموقعة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00">
                          <a:latin typeface="Calibri"/>
                          <a:ea typeface="Calibri"/>
                          <a:cs typeface="Arial"/>
                        </a:rPr>
                        <a:t>مليون دولار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07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Calibri"/>
                          <a:cs typeface="Arial"/>
                        </a:rPr>
                        <a:t>150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مستوى الجهد: </a:t>
                      </a: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220 ك.ف / 110ك.ف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537 كلم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المحطات التحويلية:</a:t>
                      </a: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 4 محطات جديدة وتمديد محطة ام روابة</a:t>
                      </a: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. 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3589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مشروع خطوط نقل جنوب كردفان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2860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( أم روابة – </a:t>
                      </a:r>
                      <a:r>
                        <a:rPr lang="ar-SA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رشاد-كالوقي)،(الدبيبات – كادقلى- تلودي)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07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22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مستوى الجهد: 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220 ك.ف / 110ك.ف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90 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المحطات التحويلية: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 4 محطات جديدة وتمديد محطة ام روابة</a:t>
                      </a: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589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مشروع الخط  الناقل ( أبوزبد –النهود )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07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متبقى دراسة البيئة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مستوى الجهد: 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220 ك.ف 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63 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المحطات التحويلية: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 1 محطة جديدة، تمديد محطة الابيض.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589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مشروع الخط الناقل (الأبيض – بارا)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07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يحتاج دراسة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50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مستوى الجهد: 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220 ك.ف 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110 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المحطات التحويلية: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 1 محطة جديدة، تمديد محطة الفولة.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589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مشروع  الخط  الناقل ( نيم –الفولة)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07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33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مستوى الجهد: 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220 ك.ف 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100 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المحطات التحويلية:</a:t>
                      </a:r>
                      <a:r>
                        <a:rPr lang="ar-SA" sz="1100" b="1">
                          <a:latin typeface="Calibri"/>
                          <a:ea typeface="Calibri"/>
                          <a:cs typeface="Arial"/>
                        </a:rPr>
                        <a:t> 1 محطة جديدة، تمديد محطة المناقل.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589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latin typeface="Calibri"/>
                          <a:ea typeface="Calibri"/>
                          <a:cs typeface="Arial"/>
                        </a:rPr>
                        <a:t>مشروع الخط الناقل (مشكور – المناقل)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30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70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مستوى الجهد: </a:t>
                      </a: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220 ك.ف 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320 كلم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المحطات التحويلية:</a:t>
                      </a:r>
                      <a:r>
                        <a:rPr lang="ar-SA" sz="1100" b="1" dirty="0">
                          <a:latin typeface="Calibri"/>
                          <a:ea typeface="Calibri"/>
                          <a:cs typeface="Arial"/>
                        </a:rPr>
                        <a:t> تمديد محطتين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589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latin typeface="Calibri"/>
                          <a:ea typeface="Calibri"/>
                          <a:cs typeface="Arial"/>
                        </a:rPr>
                        <a:t>مشروع الخط الناقل (حلفا – عدبابكر)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9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344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تكلفة مشروعات النقل المخططة 2018-2019</a:t>
                      </a:r>
                      <a:endParaRPr lang="en-US" sz="1000" b="1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589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000" b="1" dirty="0">
                <a:solidFill>
                  <a:schemeClr val="dk1"/>
                </a:solidFill>
                <a:ea typeface="Calibri"/>
                <a:cs typeface="Arial"/>
              </a:rPr>
              <a:t>تكلفة مشروعات النقل المخططة 2019-2020</a:t>
            </a:r>
            <a:r>
              <a:rPr lang="en-US" b="1" dirty="0" smtClean="0">
                <a:solidFill>
                  <a:schemeClr val="dk1"/>
                </a:solidFill>
                <a:ea typeface="Calibri"/>
                <a:cs typeface="Arial"/>
              </a:rPr>
              <a:t/>
            </a:r>
            <a:br>
              <a:rPr lang="en-US" b="1" dirty="0" smtClean="0">
                <a:solidFill>
                  <a:schemeClr val="dk1"/>
                </a:solidFill>
                <a:ea typeface="Calibri"/>
                <a:cs typeface="Arial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58204" cy="319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4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4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موقف الدراسات و مستندات العطاء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وصف المشروع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اسم المشروع وموقعة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Calibri"/>
                          <a:cs typeface="Arial"/>
                        </a:rPr>
                        <a:t>مليون دولار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Calibri"/>
                          <a:cs typeface="Arial"/>
                        </a:rPr>
                        <a:t>110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Calibri"/>
                          <a:cs typeface="Arial"/>
                        </a:rPr>
                        <a:t>مستوى الجهد:</a:t>
                      </a: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 110ك.ف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345 كلم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latin typeface="Calibri"/>
                          <a:ea typeface="Calibri"/>
                          <a:cs typeface="Arial"/>
                        </a:rPr>
                        <a:t>المحطات التحويلية:</a:t>
                      </a: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 4 محطات جديدة.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مشروع  خطوط نقل شمال دارفور 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2860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Calibri"/>
                          <a:ea typeface="Calibri"/>
                          <a:cs typeface="Arial"/>
                        </a:rPr>
                        <a:t>(عديلة –اللعيت –الطويشة –كلمندوا – دارالسلام – الفاشر )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Calibri"/>
                          <a:cs typeface="Arial"/>
                        </a:rPr>
                        <a:t>جاهزة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Calibri"/>
                          <a:cs typeface="Arial"/>
                        </a:rPr>
                        <a:t>31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Calibri"/>
                          <a:cs typeface="Arial"/>
                        </a:rPr>
                        <a:t>مستوى الجهد:</a:t>
                      </a: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 220ك.ف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Calibri"/>
                          <a:cs typeface="Arial"/>
                        </a:rPr>
                        <a:t>طول الخط: </a:t>
                      </a: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90 كلم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  <a:p>
                      <a:pPr marL="0" marR="127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Calibri"/>
                          <a:cs typeface="Arial"/>
                        </a:rPr>
                        <a:t>المحطات التحويلية:</a:t>
                      </a: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 محطة جديدة بكركرن، تمديد محطة الدمازين.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مشروع الخط الناقل 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( الدمازين – كرن كرن)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Arial"/>
                        </a:rPr>
                        <a:t>تكلفة مشروعات النقل المخططة 2019-2020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000" b="1" dirty="0">
                <a:ea typeface="Calibri"/>
                <a:cs typeface="Arial"/>
              </a:rPr>
              <a:t>مشروعات شبكات التوزيع</a:t>
            </a:r>
            <a:r>
              <a:rPr lang="en-US" sz="1600" dirty="0">
                <a:cs typeface="Arial"/>
              </a:rPr>
              <a:t/>
            </a:r>
            <a:br>
              <a:rPr lang="en-US" sz="1600" dirty="0">
                <a:cs typeface="Arial"/>
              </a:rPr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186766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8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 dirty="0">
                          <a:latin typeface="Calibri"/>
                          <a:ea typeface="Calibri"/>
                          <a:cs typeface="Arial"/>
                        </a:rPr>
                        <a:t>موقف الدراسات و مستندات العطاء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Arial"/>
                        </a:rPr>
                        <a:t>مليون دولار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>
                          <a:latin typeface="Calibri"/>
                          <a:ea typeface="Calibri"/>
                          <a:cs typeface="Arial"/>
                        </a:rPr>
                        <a:t>اسم المشروع وموقعة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Arial"/>
                        </a:rPr>
                        <a:t>مليون دولار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 dirty="0">
                          <a:latin typeface="Calibri"/>
                          <a:ea typeface="Calibri"/>
                          <a:cs typeface="Arial"/>
                        </a:rPr>
                        <a:t>تم إعداد الدراسات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>
                          <a:latin typeface="Calibri"/>
                          <a:ea typeface="Calibri"/>
                          <a:cs typeface="Arial"/>
                        </a:rPr>
                        <a:t>177.9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39395" algn="r"/>
                        </a:tabLst>
                      </a:pPr>
                      <a:r>
                        <a:rPr lang="ar-SA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تقليل الفقد الكهربائي: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>
                          <a:latin typeface="Calibri"/>
                          <a:ea typeface="Calibri"/>
                          <a:cs typeface="Arial"/>
                        </a:rPr>
                        <a:t>تم إعداد الدراسات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/>
                          <a:ea typeface="Calibri"/>
                          <a:cs typeface="Arial"/>
                        </a:rPr>
                        <a:t>0.55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39395" algn="r"/>
                        </a:tabLst>
                      </a:pPr>
                      <a:r>
                        <a:rPr lang="ar-SA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مشروع تركيب مستشعرات الأعطال 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Fault Passage Indicator (FPI)</a:t>
                      </a:r>
                      <a:r>
                        <a:rPr lang="ar-SA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>
                          <a:latin typeface="Calibri"/>
                          <a:ea typeface="Calibri"/>
                          <a:cs typeface="Arial"/>
                        </a:rPr>
                        <a:t>تم إعداد الدراسات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 dirty="0" smtClean="0">
                          <a:latin typeface="Arial"/>
                          <a:ea typeface="Calibri"/>
                          <a:cs typeface="Arial"/>
                        </a:rPr>
                        <a:t>0</a:t>
                      </a:r>
                      <a:r>
                        <a:rPr lang="ar-SA" sz="1300" b="1" dirty="0" smtClean="0">
                          <a:latin typeface="Calibri"/>
                          <a:ea typeface="Calibri"/>
                          <a:cs typeface="Arial"/>
                        </a:rPr>
                        <a:t>1.5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39395" algn="r"/>
                        </a:tabLst>
                      </a:pPr>
                      <a:r>
                        <a:rPr lang="ar-SA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مشروع التحكم الآلي الولائي.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>
                          <a:latin typeface="Calibri"/>
                          <a:ea typeface="Calibri"/>
                          <a:cs typeface="Arial"/>
                        </a:rPr>
                        <a:t>تم إعداد الدراسات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>
                          <a:latin typeface="Calibri"/>
                          <a:ea typeface="Calibri"/>
                          <a:cs typeface="Arial"/>
                        </a:rPr>
                        <a:t>01.03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39395" algn="r"/>
                        </a:tabLst>
                      </a:pPr>
                      <a:r>
                        <a:rPr lang="ar-SA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مشروع إنشاء  خطوط مزدوجة ثنائية الموصل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>
                          <a:latin typeface="Calibri"/>
                          <a:ea typeface="Calibri"/>
                          <a:cs typeface="Arial"/>
                        </a:rPr>
                        <a:t>تم إعداد الدراسات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 dirty="0"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  <a:r>
                        <a:rPr lang="en-US" sz="1300" b="1" dirty="0">
                          <a:latin typeface="Arial"/>
                          <a:ea typeface="Calibri"/>
                          <a:cs typeface="Arial"/>
                        </a:rPr>
                        <a:t>36.2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39395" algn="r"/>
                        </a:tabLst>
                      </a:pPr>
                      <a:r>
                        <a:rPr lang="ar-SA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مشروعات الطاقة الشمسية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 dirty="0">
                          <a:latin typeface="Calibri"/>
                          <a:ea typeface="Calibri"/>
                          <a:cs typeface="Arial"/>
                        </a:rPr>
                        <a:t>تم إعداد الدراسات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 dirty="0">
                          <a:latin typeface="Calibri"/>
                          <a:ea typeface="Calibri"/>
                          <a:cs typeface="Arial"/>
                        </a:rPr>
                        <a:t>6.9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93040" algn="r"/>
                        </a:tabLst>
                      </a:pPr>
                      <a:r>
                        <a:rPr lang="ar-SA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مشروع كفاءة الطاقة</a:t>
                      </a:r>
                      <a:endParaRPr lang="en-US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1" dirty="0" smtClean="0">
                          <a:latin typeface="+mn-lt"/>
                          <a:ea typeface="Calibri"/>
                          <a:cs typeface="+mn-cs"/>
                        </a:rPr>
                        <a:t>تم إعداد الدراسات</a:t>
                      </a:r>
                      <a:endParaRPr lang="en-US" sz="1000" dirty="0" smtClean="0">
                        <a:latin typeface="+mn-lt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1.7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326390" algn="r"/>
                        </a:tabLst>
                      </a:pPr>
                      <a:r>
                        <a:rPr lang="ar-SA" sz="13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مشروع الألياف الضوئية المرحلة الثانية.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225.78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 b="1" dirty="0">
                          <a:latin typeface="Calibri"/>
                          <a:ea typeface="Calibri"/>
                          <a:cs typeface="Arial"/>
                        </a:rPr>
                        <a:t>جملة تكلفة مشروعات شبكات التوزيع</a:t>
                      </a:r>
                      <a:endParaRPr lang="en-US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24365" y="3500439"/>
            <a:ext cx="30027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</a:rPr>
              <a:t>شكرا لحسن الاستماع</a:t>
            </a:r>
            <a:endParaRPr lang="en-US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14290"/>
            <a:ext cx="8229600" cy="1203348"/>
          </a:xfrm>
        </p:spPr>
        <p:txBody>
          <a:bodyPr>
            <a:normAutofit fontScale="90000"/>
          </a:bodyPr>
          <a:lstStyle/>
          <a:p>
            <a:pPr rtl="1"/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ar-SA" sz="2700" b="1" dirty="0">
                <a:solidFill>
                  <a:srgbClr val="00B0F0"/>
                </a:solidFill>
              </a:rPr>
              <a:t>الوضع الحالي</a:t>
            </a:r>
            <a:r>
              <a:rPr lang="ar-SA" sz="2000" dirty="0"/>
              <a:t/>
            </a:r>
            <a:br>
              <a:rPr lang="ar-SA" sz="2000" dirty="0"/>
            </a:br>
            <a:r>
              <a:rPr lang="en-US" sz="2700" b="1" dirty="0">
                <a:solidFill>
                  <a:srgbClr val="FF0000"/>
                </a:solidFill>
              </a:rPr>
              <a:t>  </a:t>
            </a:r>
            <a:r>
              <a:rPr lang="ar-SA" sz="2700" b="1" dirty="0">
                <a:solidFill>
                  <a:srgbClr val="FF0000"/>
                </a:solidFill>
              </a:rPr>
              <a:t>القدرة المركبة </a:t>
            </a:r>
            <a:r>
              <a:rPr lang="en-US" sz="2700" b="1" dirty="0">
                <a:solidFill>
                  <a:srgbClr val="FF0000"/>
                </a:solidFill>
              </a:rPr>
              <a:t>3729  MW    </a:t>
            </a:r>
            <a:r>
              <a:rPr lang="ar-SA" sz="2000" b="1" dirty="0">
                <a:solidFill>
                  <a:srgbClr val="FF0000"/>
                </a:solidFill>
              </a:rPr>
              <a:t/>
            </a:r>
            <a:br>
              <a:rPr lang="ar-SA" sz="2000" b="1" dirty="0">
                <a:solidFill>
                  <a:srgbClr val="FF0000"/>
                </a:solidFill>
              </a:rPr>
            </a:br>
            <a:r>
              <a:rPr lang="ar-SA" sz="2000" b="1" dirty="0">
                <a:solidFill>
                  <a:srgbClr val="FF0000"/>
                </a:solidFill>
              </a:rPr>
              <a:t/>
            </a:r>
            <a:br>
              <a:rPr lang="ar-SA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/>
            </a:r>
            <a:br>
              <a:rPr lang="en-US" sz="2000" b="1" dirty="0">
                <a:solidFill>
                  <a:srgbClr val="FF0000"/>
                </a:solidFill>
              </a:rPr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167042" y="1600200"/>
          <a:ext cx="5929354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4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4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SA" sz="2000" dirty="0" smtClean="0"/>
                        <a:t>المائي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400" dirty="0" smtClean="0">
                          <a:solidFill>
                            <a:schemeClr val="bg1"/>
                          </a:solidFill>
                        </a:rPr>
                        <a:t>الحراري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1814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238480" y="2714620"/>
          <a:ext cx="5786478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مساهمات التوليد الحراري حسب النوع </a:t>
            </a:r>
            <a:br>
              <a:rPr lang="ar-SA" sz="2800" b="1" dirty="0">
                <a:solidFill>
                  <a:srgbClr val="FF0000"/>
                </a:solidFill>
              </a:rPr>
            </a:b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738414" y="1571612"/>
          <a:ext cx="685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SA" dirty="0" smtClean="0"/>
                        <a:t>مولدات مائية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مولدات ديزل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دورة مركبة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مولدات غازية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dirty="0" smtClean="0">
                          <a:solidFill>
                            <a:schemeClr val="bg1"/>
                          </a:solidFill>
                        </a:rPr>
                        <a:t>مولدات بخارية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024166" y="2428868"/>
          <a:ext cx="6096000" cy="3921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00108"/>
          </a:xfrm>
        </p:spPr>
        <p:txBody>
          <a:bodyPr>
            <a:normAutofit fontScale="90000"/>
          </a:bodyPr>
          <a:lstStyle/>
          <a:p>
            <a:pPr rtl="1"/>
            <a:r>
              <a:rPr lang="ar-SA" sz="2700" dirty="0"/>
              <a:t/>
            </a:r>
            <a:br>
              <a:rPr lang="ar-SA" sz="2700" dirty="0"/>
            </a:br>
            <a:r>
              <a:rPr lang="ar-SA" sz="2700" dirty="0"/>
              <a:t/>
            </a:r>
            <a:br>
              <a:rPr lang="ar-SA" sz="2700" dirty="0"/>
            </a:br>
            <a:r>
              <a:rPr lang="ar-SA" sz="2700" dirty="0"/>
              <a:t/>
            </a:r>
            <a:br>
              <a:rPr lang="ar-SA" sz="2700" dirty="0"/>
            </a:br>
            <a:r>
              <a:rPr lang="ar-SA" sz="2700" dirty="0"/>
              <a:t/>
            </a:r>
            <a:br>
              <a:rPr lang="ar-SA" sz="2700" dirty="0"/>
            </a:br>
            <a:r>
              <a:rPr lang="ar-SA" sz="2700" b="1" dirty="0">
                <a:solidFill>
                  <a:srgbClr val="FF0000"/>
                </a:solidFill>
              </a:rPr>
              <a:t>الطاقة المولدة</a:t>
            </a:r>
            <a:br>
              <a:rPr lang="ar-SA" sz="2700" b="1" dirty="0">
                <a:solidFill>
                  <a:srgbClr val="FF0000"/>
                </a:solidFill>
              </a:rPr>
            </a:br>
            <a:r>
              <a:rPr lang="ar-SA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>
                <a:solidFill>
                  <a:srgbClr val="FF0000"/>
                </a:solidFill>
              </a:rPr>
              <a:t>16402.41 G W H</a:t>
            </a:r>
            <a:r>
              <a:rPr lang="ar-SA" sz="2700" dirty="0"/>
              <a:t/>
            </a:r>
            <a:br>
              <a:rPr lang="ar-SA" sz="2700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95670" y="1285860"/>
          <a:ext cx="428628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SA" dirty="0" smtClean="0"/>
                        <a:t>التوليد المائي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000" dirty="0" smtClean="0">
                          <a:solidFill>
                            <a:schemeClr val="bg1"/>
                          </a:solidFill>
                        </a:rPr>
                        <a:t>التوليد</a:t>
                      </a:r>
                      <a:r>
                        <a:rPr lang="ar-SA" sz="2000" baseline="0" dirty="0" smtClean="0">
                          <a:solidFill>
                            <a:schemeClr val="bg1"/>
                          </a:solidFill>
                        </a:rPr>
                        <a:t> الحراري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10207.7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6194.71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2881290" y="214311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sz="2400" b="1" dirty="0">
                <a:solidFill>
                  <a:srgbClr val="FF0000"/>
                </a:solidFill>
              </a:rPr>
              <a:t>الطاقة المولدة </a:t>
            </a:r>
            <a:r>
              <a:rPr lang="ar-SA" sz="2400" dirty="0"/>
              <a:t/>
            </a:r>
            <a:br>
              <a:rPr lang="ar-SA" sz="2400" dirty="0"/>
            </a:br>
            <a:r>
              <a:rPr lang="en-US" sz="2400" b="1" dirty="0">
                <a:solidFill>
                  <a:srgbClr val="FF0000"/>
                </a:solidFill>
              </a:rPr>
              <a:t> 16402.41 </a:t>
            </a:r>
            <a:r>
              <a:rPr lang="en-US" sz="2400" dirty="0">
                <a:solidFill>
                  <a:srgbClr val="FF0000"/>
                </a:solidFill>
              </a:rPr>
              <a:t>G W H</a:t>
            </a:r>
            <a:r>
              <a:rPr lang="ar-SA" sz="2400" dirty="0"/>
              <a:t/>
            </a:r>
            <a:br>
              <a:rPr lang="ar-SA" sz="2400" dirty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dirty="0" smtClean="0"/>
                        <a:t>مائي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dirty="0" smtClean="0"/>
                        <a:t>ديزل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dirty="0" smtClean="0"/>
                        <a:t>دورة مركبة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dirty="0" smtClean="0"/>
                        <a:t>مولدات غازية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dirty="0" smtClean="0">
                          <a:solidFill>
                            <a:schemeClr val="bg1"/>
                          </a:solidFill>
                        </a:rPr>
                        <a:t>مولدات</a:t>
                      </a:r>
                      <a:r>
                        <a:rPr lang="ar-SA" baseline="0" dirty="0" smtClean="0">
                          <a:solidFill>
                            <a:schemeClr val="bg1"/>
                          </a:solidFill>
                        </a:rPr>
                        <a:t> بخارية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dirty="0" smtClean="0"/>
                        <a:t>10207.7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dirty="0" smtClean="0"/>
                        <a:t>324.12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dirty="0" smtClean="0"/>
                        <a:t>1325.1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dirty="0" smtClean="0"/>
                        <a:t>296.99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dirty="0" smtClean="0"/>
                        <a:t>4248.5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024034" y="2500306"/>
          <a:ext cx="723900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00108"/>
          </a:xfrm>
        </p:spPr>
        <p:txBody>
          <a:bodyPr>
            <a:normAutofit fontScale="90000"/>
          </a:bodyPr>
          <a:lstStyle/>
          <a:p>
            <a:pPr rtl="1"/>
            <a:r>
              <a:rPr lang="ar-SA" sz="2700" dirty="0"/>
              <a:t/>
            </a:r>
            <a:br>
              <a:rPr lang="ar-SA" sz="2700" dirty="0"/>
            </a:br>
            <a:r>
              <a:rPr lang="ar-SA" sz="2700" dirty="0"/>
              <a:t/>
            </a:r>
            <a:br>
              <a:rPr lang="ar-SA" sz="2700" dirty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ar-SA" sz="2700" b="1" dirty="0">
                <a:solidFill>
                  <a:srgbClr val="FF0000"/>
                </a:solidFill>
              </a:rPr>
              <a:t>باضافة الطاقة المستوردة</a:t>
            </a:r>
            <a:br>
              <a:rPr lang="ar-SA" sz="2700" b="1" dirty="0">
                <a:solidFill>
                  <a:srgbClr val="FF0000"/>
                </a:solidFill>
              </a:rPr>
            </a:br>
            <a:r>
              <a:rPr lang="ar-SA" sz="2700" b="1" dirty="0">
                <a:solidFill>
                  <a:srgbClr val="FF0000"/>
                </a:solidFill>
              </a:rPr>
              <a:t>من الربط الكهربائي مع اثيوبيا </a:t>
            </a:r>
            <a:r>
              <a:rPr lang="ar-SA" sz="2700" dirty="0"/>
              <a:t/>
            </a:r>
            <a:br>
              <a:rPr lang="ar-SA" sz="2700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52725" y="1214422"/>
          <a:ext cx="614367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8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6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SA" dirty="0" smtClean="0"/>
                        <a:t>المجموع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طاقة مستوردة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التوليد المائي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2000" dirty="0" smtClean="0">
                          <a:solidFill>
                            <a:schemeClr val="bg1"/>
                          </a:solidFill>
                        </a:rPr>
                        <a:t>التوليد</a:t>
                      </a:r>
                      <a:r>
                        <a:rPr lang="ar-SA" sz="2000" baseline="0" dirty="0" smtClean="0">
                          <a:solidFill>
                            <a:schemeClr val="bg1"/>
                          </a:solidFill>
                        </a:rPr>
                        <a:t> الحراري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17293.58</a:t>
                      </a:r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891.14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10207.7	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6194.71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2881290" y="257174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11156"/>
          </a:xfrm>
        </p:spPr>
        <p:txBody>
          <a:bodyPr>
            <a:noAutofit/>
          </a:bodyPr>
          <a:lstStyle/>
          <a:p>
            <a:pPr rtl="1"/>
            <a:r>
              <a:rPr lang="ar-SA" sz="2000" dirty="0"/>
              <a:t/>
            </a:r>
            <a:br>
              <a:rPr lang="ar-SA" sz="2000" dirty="0"/>
            </a:br>
            <a:r>
              <a:rPr lang="ar-SA" sz="2400" b="1" dirty="0"/>
              <a:t>الزيادة خلال </a:t>
            </a:r>
            <a:r>
              <a:rPr lang="en-US" sz="2400" b="1" dirty="0"/>
              <a:t>8 </a:t>
            </a:r>
            <a:r>
              <a:rPr lang="ar-SA" sz="2400" b="1" dirty="0"/>
              <a:t> سنوات </a:t>
            </a:r>
            <a:r>
              <a:rPr lang="en-US" sz="2400" b="1" dirty="0"/>
              <a:t>10,030.41  G W H  </a:t>
            </a:r>
            <a:br>
              <a:rPr lang="en-US" sz="2400" b="1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….. 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09918" y="1000108"/>
          <a:ext cx="5643602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1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2009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2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16402.41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Unicode MS" pitchFamily="34" charset="-128"/>
                          <a:cs typeface="Arabic Transparent" pitchFamily="2" charset="0"/>
                        </a:rPr>
                        <a:t>6372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2881290" y="200024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اخرى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صناعى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تجارى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سكنى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2754.87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2003.38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1568.31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7352.51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095604" y="257174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952860" y="500042"/>
            <a:ext cx="442915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000" b="1" dirty="0"/>
              <a:t>استهلاك الطاقة الكهربائية حسب القطاعات</a:t>
            </a:r>
          </a:p>
          <a:p>
            <a:pPr algn="ctr"/>
            <a:r>
              <a:rPr lang="en-US" sz="2000" b="1" dirty="0"/>
              <a:t>13,679.07 GWH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1433</Words>
  <Application>Microsoft Office PowerPoint</Application>
  <PresentationFormat>Widescreen</PresentationFormat>
  <Paragraphs>418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Arabic Transparent</vt:lpstr>
      <vt:lpstr>Arial</vt:lpstr>
      <vt:lpstr>Arial Unicode MS</vt:lpstr>
      <vt:lpstr>Calibri</vt:lpstr>
      <vt:lpstr>Times New Roman</vt:lpstr>
      <vt:lpstr>Office Theme</vt:lpstr>
      <vt:lpstr>PowerPoint Presentation</vt:lpstr>
      <vt:lpstr>PowerPoint Presentation</vt:lpstr>
      <vt:lpstr>  الوضع الحالي   القدرة المركبة 3729  MW       </vt:lpstr>
      <vt:lpstr>مساهمات التوليد الحراري حسب النوع  </vt:lpstr>
      <vt:lpstr>    الطاقة المولدة  16402.41 G W H  </vt:lpstr>
      <vt:lpstr>الطاقة المولدة   16402.41 G W H </vt:lpstr>
      <vt:lpstr>     باضافة الطاقة المستوردة من الربط الكهربائي مع اثيوبيا   </vt:lpstr>
      <vt:lpstr> الزيادة خلال 8  سنوات 10,030.41  G W H    ….. </vt:lpstr>
      <vt:lpstr>PowerPoint Presentation</vt:lpstr>
      <vt:lpstr>عدد السكان   33,782,742    نسبة النمو   فى السكان فى المائة      2.99</vt:lpstr>
      <vt:lpstr>توقعات الطلب فى العام 2020   بزيادة 8093.59 GWH عن العام 2017 </vt:lpstr>
      <vt:lpstr>المشرؤعات لمقابلة الطلب حتى 2020</vt:lpstr>
      <vt:lpstr>PowerPoint Presentation</vt:lpstr>
      <vt:lpstr>PowerPoint Presentation</vt:lpstr>
      <vt:lpstr>التحديات</vt:lpstr>
      <vt:lpstr>PowerPoint Presentation</vt:lpstr>
      <vt:lpstr>   مشروعات التوليد</vt:lpstr>
      <vt:lpstr>مشروعات التوليد</vt:lpstr>
      <vt:lpstr>مشروعات النقل</vt:lpstr>
      <vt:lpstr>مشروعات النقل</vt:lpstr>
      <vt:lpstr>مشروعات النقل المخططة 2017-2018</vt:lpstr>
      <vt:lpstr>مشروعات النقل المخططة 2018-2019</vt:lpstr>
      <vt:lpstr>تكلفة مشروعات النقل المخططة 2019-2020 </vt:lpstr>
      <vt:lpstr>مشروعات شبكات التوزيع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Mohamed Mousa</cp:lastModifiedBy>
  <cp:revision>130</cp:revision>
  <dcterms:created xsi:type="dcterms:W3CDTF">2018-10-16T09:32:57Z</dcterms:created>
  <dcterms:modified xsi:type="dcterms:W3CDTF">2018-11-06T07:12:43Z</dcterms:modified>
</cp:coreProperties>
</file>